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E30918-37BC-4B71-99AE-F6B275E93970}">
          <p14:sldIdLst>
            <p14:sldId id="327"/>
            <p14:sldId id="330"/>
            <p14:sldId id="331"/>
            <p14:sldId id="332"/>
            <p14:sldId id="298"/>
            <p14:sldId id="262"/>
            <p14:sldId id="263"/>
            <p14:sldId id="299"/>
            <p14:sldId id="302"/>
            <p14:sldId id="264"/>
            <p14:sldId id="266"/>
            <p14:sldId id="265"/>
            <p14:sldId id="276"/>
            <p14:sldId id="303"/>
            <p14:sldId id="293"/>
            <p14:sldId id="277"/>
            <p14:sldId id="284"/>
            <p14:sldId id="269"/>
            <p14:sldId id="304"/>
            <p14:sldId id="305"/>
            <p14:sldId id="307"/>
            <p14:sldId id="306"/>
            <p14:sldId id="308"/>
            <p14:sldId id="270"/>
            <p14:sldId id="309"/>
            <p14:sldId id="310"/>
            <p14:sldId id="311"/>
            <p14:sldId id="312"/>
            <p14:sldId id="314"/>
            <p14:sldId id="313"/>
            <p14:sldId id="315"/>
            <p14:sldId id="316"/>
            <p14:sldId id="317"/>
            <p14:sldId id="294"/>
            <p14:sldId id="296"/>
            <p14:sldId id="318"/>
            <p14:sldId id="319"/>
            <p14:sldId id="321"/>
            <p14:sldId id="322"/>
            <p14:sldId id="323"/>
          </p14:sldIdLst>
        </p14:section>
        <p14:section name="Untitled Section" id="{EF263BB7-2D46-4D95-8DF9-B7809A4DE296}">
          <p14:sldIdLst>
            <p14:sldId id="324"/>
            <p14:sldId id="288"/>
            <p14:sldId id="289"/>
            <p14:sldId id="320"/>
            <p14:sldId id="274"/>
            <p14:sldId id="32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4C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8" autoAdjust="0"/>
    <p:restoredTop sz="85169"/>
  </p:normalViewPr>
  <p:slideViewPr>
    <p:cSldViewPr snapToGrid="0" snapToObjects="1">
      <p:cViewPr varScale="1">
        <p:scale>
          <a:sx n="87" d="100"/>
          <a:sy n="87" d="100"/>
        </p:scale>
        <p:origin x="432" y="67"/>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787D07-EDB9-48D8-A97C-79F7FE481EF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AA73E66-EFB8-40D7-BF24-D4A0D48EB8AB}">
      <dgm:prSet phldrT="[Text]"/>
      <dgm:spPr/>
      <dgm:t>
        <a:bodyPr/>
        <a:lstStyle/>
        <a:p>
          <a:r>
            <a:rPr lang="en-US" dirty="0"/>
            <a:t>Extract</a:t>
          </a:r>
        </a:p>
      </dgm:t>
    </dgm:pt>
    <dgm:pt modelId="{9594FAC2-2113-4A80-9547-290807BFACCB}" type="parTrans" cxnId="{39DF0BD9-EBD3-442C-9E6F-1E6DB5F6200E}">
      <dgm:prSet/>
      <dgm:spPr/>
      <dgm:t>
        <a:bodyPr/>
        <a:lstStyle/>
        <a:p>
          <a:endParaRPr lang="en-US"/>
        </a:p>
      </dgm:t>
    </dgm:pt>
    <dgm:pt modelId="{C41968D4-F43C-4451-BB6C-FD63171035A8}" type="sibTrans" cxnId="{39DF0BD9-EBD3-442C-9E6F-1E6DB5F6200E}">
      <dgm:prSet/>
      <dgm:spPr/>
      <dgm:t>
        <a:bodyPr/>
        <a:lstStyle/>
        <a:p>
          <a:endParaRPr lang="en-US"/>
        </a:p>
      </dgm:t>
    </dgm:pt>
    <dgm:pt modelId="{D583A37F-15E6-4507-B03D-D9752F775628}">
      <dgm:prSet phldrT="[Text]"/>
      <dgm:spPr/>
      <dgm:t>
        <a:bodyPr/>
        <a:lstStyle/>
        <a:p>
          <a:r>
            <a:rPr lang="en-US" dirty="0"/>
            <a:t>Data from API request. </a:t>
          </a:r>
        </a:p>
      </dgm:t>
    </dgm:pt>
    <dgm:pt modelId="{101000B5-8B7A-4175-9300-65EA07EF5E22}" type="parTrans" cxnId="{D1C926AF-7E39-4529-85D2-E263114AE398}">
      <dgm:prSet/>
      <dgm:spPr/>
      <dgm:t>
        <a:bodyPr/>
        <a:lstStyle/>
        <a:p>
          <a:endParaRPr lang="en-US"/>
        </a:p>
      </dgm:t>
    </dgm:pt>
    <dgm:pt modelId="{317AA8E5-938F-48BC-B3C1-DE202F75B54B}" type="sibTrans" cxnId="{D1C926AF-7E39-4529-85D2-E263114AE398}">
      <dgm:prSet/>
      <dgm:spPr/>
      <dgm:t>
        <a:bodyPr/>
        <a:lstStyle/>
        <a:p>
          <a:endParaRPr lang="en-US"/>
        </a:p>
      </dgm:t>
    </dgm:pt>
    <dgm:pt modelId="{858162D6-21D9-4B4C-B24C-AF3CB688FE3B}">
      <dgm:prSet phldrT="[Text]"/>
      <dgm:spPr/>
      <dgm:t>
        <a:bodyPr/>
        <a:lstStyle/>
        <a:p>
          <a:r>
            <a:rPr lang="en-US" dirty="0"/>
            <a:t>Convert</a:t>
          </a:r>
        </a:p>
      </dgm:t>
    </dgm:pt>
    <dgm:pt modelId="{43432255-4692-4459-AF01-CCA480E2A8FF}" type="parTrans" cxnId="{50970124-72F5-4986-885F-CED54878B382}">
      <dgm:prSet/>
      <dgm:spPr/>
      <dgm:t>
        <a:bodyPr/>
        <a:lstStyle/>
        <a:p>
          <a:endParaRPr lang="en-US"/>
        </a:p>
      </dgm:t>
    </dgm:pt>
    <dgm:pt modelId="{6B0D896C-2303-4F82-AB59-C2B480E35125}" type="sibTrans" cxnId="{50970124-72F5-4986-885F-CED54878B382}">
      <dgm:prSet/>
      <dgm:spPr/>
      <dgm:t>
        <a:bodyPr/>
        <a:lstStyle/>
        <a:p>
          <a:endParaRPr lang="en-US"/>
        </a:p>
      </dgm:t>
    </dgm:pt>
    <dgm:pt modelId="{0C9DFC75-12CA-4780-915D-5E7F17216B29}">
      <dgm:prSet phldrT="[Text]"/>
      <dgm:spPr/>
      <dgm:t>
        <a:bodyPr/>
        <a:lstStyle/>
        <a:p>
          <a:r>
            <a:rPr lang="en-US" dirty="0"/>
            <a:t>To .json  static files.</a:t>
          </a:r>
        </a:p>
      </dgm:t>
    </dgm:pt>
    <dgm:pt modelId="{98D4440C-0063-4C0A-B31F-965ECC92541D}" type="parTrans" cxnId="{46761E3C-FE85-444C-88BE-57ED56835C4E}">
      <dgm:prSet/>
      <dgm:spPr/>
      <dgm:t>
        <a:bodyPr/>
        <a:lstStyle/>
        <a:p>
          <a:endParaRPr lang="en-US"/>
        </a:p>
      </dgm:t>
    </dgm:pt>
    <dgm:pt modelId="{F594FEF6-7E0C-4EFD-A27B-2CC4B8F9755E}" type="sibTrans" cxnId="{46761E3C-FE85-444C-88BE-57ED56835C4E}">
      <dgm:prSet/>
      <dgm:spPr/>
      <dgm:t>
        <a:bodyPr/>
        <a:lstStyle/>
        <a:p>
          <a:endParaRPr lang="en-US"/>
        </a:p>
      </dgm:t>
    </dgm:pt>
    <dgm:pt modelId="{C870C8AE-BCEE-4118-995B-CF4CC1F4E974}">
      <dgm:prSet phldrT="[Text]"/>
      <dgm:spPr/>
      <dgm:t>
        <a:bodyPr/>
        <a:lstStyle/>
        <a:p>
          <a:r>
            <a:rPr lang="en-US" dirty="0"/>
            <a:t>Clean</a:t>
          </a:r>
        </a:p>
      </dgm:t>
    </dgm:pt>
    <dgm:pt modelId="{3F5024F6-5DAB-4D36-AC6A-86A1244DDDF0}" type="parTrans" cxnId="{4C3E140C-F716-44EA-A8FA-49D66DE5AA65}">
      <dgm:prSet/>
      <dgm:spPr/>
      <dgm:t>
        <a:bodyPr/>
        <a:lstStyle/>
        <a:p>
          <a:endParaRPr lang="en-US"/>
        </a:p>
      </dgm:t>
    </dgm:pt>
    <dgm:pt modelId="{ACE0D4D2-1CD3-417A-ADB3-E0D1EC94313F}" type="sibTrans" cxnId="{4C3E140C-F716-44EA-A8FA-49D66DE5AA65}">
      <dgm:prSet/>
      <dgm:spPr/>
      <dgm:t>
        <a:bodyPr/>
        <a:lstStyle/>
        <a:p>
          <a:endParaRPr lang="en-US"/>
        </a:p>
      </dgm:t>
    </dgm:pt>
    <dgm:pt modelId="{F68FAFAC-41AD-4FF4-B70C-5F8394142A97}">
      <dgm:prSet phldrT="[Text]"/>
      <dgm:spPr/>
      <dgm:t>
        <a:bodyPr/>
        <a:lstStyle/>
        <a:p>
          <a:r>
            <a:rPr lang="en-US" dirty="0"/>
            <a:t>Data for relevance in dictionary format.  </a:t>
          </a:r>
        </a:p>
      </dgm:t>
    </dgm:pt>
    <dgm:pt modelId="{D11FAA26-6B55-4CD2-A257-94F06F102827}" type="parTrans" cxnId="{229AC54A-D70F-44FD-898D-A286FDAA9439}">
      <dgm:prSet/>
      <dgm:spPr/>
      <dgm:t>
        <a:bodyPr/>
        <a:lstStyle/>
        <a:p>
          <a:endParaRPr lang="en-US"/>
        </a:p>
      </dgm:t>
    </dgm:pt>
    <dgm:pt modelId="{3D2A9001-52DE-41E3-9B81-5A52636F6A9B}" type="sibTrans" cxnId="{229AC54A-D70F-44FD-898D-A286FDAA9439}">
      <dgm:prSet/>
      <dgm:spPr/>
      <dgm:t>
        <a:bodyPr/>
        <a:lstStyle/>
        <a:p>
          <a:endParaRPr lang="en-US"/>
        </a:p>
      </dgm:t>
    </dgm:pt>
    <dgm:pt modelId="{732A5180-AC88-4148-B18A-F8ECD11E6A8E}">
      <dgm:prSet phldrT="[Text]"/>
      <dgm:spPr/>
      <dgm:t>
        <a:bodyPr/>
        <a:lstStyle/>
        <a:p>
          <a:r>
            <a:rPr lang="en-US" dirty="0"/>
            <a:t>Export</a:t>
          </a:r>
        </a:p>
      </dgm:t>
    </dgm:pt>
    <dgm:pt modelId="{3454441F-E70A-40A9-ADFB-DC718CF33801}" type="parTrans" cxnId="{F3AE0BBC-F575-4039-B8D5-A2FFA22D68B0}">
      <dgm:prSet/>
      <dgm:spPr/>
      <dgm:t>
        <a:bodyPr/>
        <a:lstStyle/>
        <a:p>
          <a:endParaRPr lang="en-US"/>
        </a:p>
      </dgm:t>
    </dgm:pt>
    <dgm:pt modelId="{4514CB78-F513-4504-B2E5-0D960235E496}" type="sibTrans" cxnId="{F3AE0BBC-F575-4039-B8D5-A2FFA22D68B0}">
      <dgm:prSet/>
      <dgm:spPr/>
      <dgm:t>
        <a:bodyPr/>
        <a:lstStyle/>
        <a:p>
          <a:endParaRPr lang="en-US"/>
        </a:p>
      </dgm:t>
    </dgm:pt>
    <dgm:pt modelId="{350A8E79-335C-40EB-B1AC-9676EB49C6A4}">
      <dgm:prSet phldrT="[Text]"/>
      <dgm:spPr/>
      <dgm:t>
        <a:bodyPr/>
        <a:lstStyle/>
        <a:p>
          <a:r>
            <a:rPr lang="en-US" dirty="0"/>
            <a:t>in .csv format for further analysis.</a:t>
          </a:r>
        </a:p>
      </dgm:t>
    </dgm:pt>
    <dgm:pt modelId="{5FBE00ED-041B-45B9-A5AC-1D0912C0F641}" type="parTrans" cxnId="{09AFCC7A-17C3-4F44-B164-2F02CD217C64}">
      <dgm:prSet/>
      <dgm:spPr/>
      <dgm:t>
        <a:bodyPr/>
        <a:lstStyle/>
        <a:p>
          <a:endParaRPr lang="en-US"/>
        </a:p>
      </dgm:t>
    </dgm:pt>
    <dgm:pt modelId="{C8028DB6-3F13-42D9-8F6F-00FAE25DF93C}" type="sibTrans" cxnId="{09AFCC7A-17C3-4F44-B164-2F02CD217C64}">
      <dgm:prSet/>
      <dgm:spPr/>
      <dgm:t>
        <a:bodyPr/>
        <a:lstStyle/>
        <a:p>
          <a:endParaRPr lang="en-US"/>
        </a:p>
      </dgm:t>
    </dgm:pt>
    <dgm:pt modelId="{49B7173F-930F-4A07-9DBF-D88DD68F199F}" type="pres">
      <dgm:prSet presAssocID="{38787D07-EDB9-48D8-A97C-79F7FE481EF1}" presName="linearFlow" presStyleCnt="0">
        <dgm:presLayoutVars>
          <dgm:dir/>
          <dgm:animLvl val="lvl"/>
          <dgm:resizeHandles val="exact"/>
        </dgm:presLayoutVars>
      </dgm:prSet>
      <dgm:spPr/>
    </dgm:pt>
    <dgm:pt modelId="{0892EA22-6DAD-4C5F-8675-14D617ACB796}" type="pres">
      <dgm:prSet presAssocID="{FAA73E66-EFB8-40D7-BF24-D4A0D48EB8AB}" presName="composite" presStyleCnt="0"/>
      <dgm:spPr/>
    </dgm:pt>
    <dgm:pt modelId="{0F5D265E-2857-482F-85E0-25D89B0E9C2F}" type="pres">
      <dgm:prSet presAssocID="{FAA73E66-EFB8-40D7-BF24-D4A0D48EB8AB}" presName="parentText" presStyleLbl="alignNode1" presStyleIdx="0" presStyleCnt="4">
        <dgm:presLayoutVars>
          <dgm:chMax val="1"/>
          <dgm:bulletEnabled val="1"/>
        </dgm:presLayoutVars>
      </dgm:prSet>
      <dgm:spPr/>
    </dgm:pt>
    <dgm:pt modelId="{6CD1B639-25CB-4B46-A823-BB110B110FC5}" type="pres">
      <dgm:prSet presAssocID="{FAA73E66-EFB8-40D7-BF24-D4A0D48EB8AB}" presName="descendantText" presStyleLbl="alignAcc1" presStyleIdx="0" presStyleCnt="4">
        <dgm:presLayoutVars>
          <dgm:bulletEnabled val="1"/>
        </dgm:presLayoutVars>
      </dgm:prSet>
      <dgm:spPr/>
    </dgm:pt>
    <dgm:pt modelId="{393A79E4-77F6-4FEE-9813-A3C575BE1BE6}" type="pres">
      <dgm:prSet presAssocID="{C41968D4-F43C-4451-BB6C-FD63171035A8}" presName="sp" presStyleCnt="0"/>
      <dgm:spPr/>
    </dgm:pt>
    <dgm:pt modelId="{F588C9C4-ACBC-430E-8F59-93EF9E55C3CB}" type="pres">
      <dgm:prSet presAssocID="{858162D6-21D9-4B4C-B24C-AF3CB688FE3B}" presName="composite" presStyleCnt="0"/>
      <dgm:spPr/>
    </dgm:pt>
    <dgm:pt modelId="{C715587C-32E5-4E0A-95B5-5C4C38893DD2}" type="pres">
      <dgm:prSet presAssocID="{858162D6-21D9-4B4C-B24C-AF3CB688FE3B}" presName="parentText" presStyleLbl="alignNode1" presStyleIdx="1" presStyleCnt="4">
        <dgm:presLayoutVars>
          <dgm:chMax val="1"/>
          <dgm:bulletEnabled val="1"/>
        </dgm:presLayoutVars>
      </dgm:prSet>
      <dgm:spPr/>
    </dgm:pt>
    <dgm:pt modelId="{5D1C7609-C347-48CE-8F28-F893D22E4A44}" type="pres">
      <dgm:prSet presAssocID="{858162D6-21D9-4B4C-B24C-AF3CB688FE3B}" presName="descendantText" presStyleLbl="alignAcc1" presStyleIdx="1" presStyleCnt="4">
        <dgm:presLayoutVars>
          <dgm:bulletEnabled val="1"/>
        </dgm:presLayoutVars>
      </dgm:prSet>
      <dgm:spPr/>
    </dgm:pt>
    <dgm:pt modelId="{293F9B9D-FF71-4A5E-B265-877776B2AD86}" type="pres">
      <dgm:prSet presAssocID="{6B0D896C-2303-4F82-AB59-C2B480E35125}" presName="sp" presStyleCnt="0"/>
      <dgm:spPr/>
    </dgm:pt>
    <dgm:pt modelId="{CE56FBB8-E395-49C3-90F9-52A19BCAA955}" type="pres">
      <dgm:prSet presAssocID="{C870C8AE-BCEE-4118-995B-CF4CC1F4E974}" presName="composite" presStyleCnt="0"/>
      <dgm:spPr/>
    </dgm:pt>
    <dgm:pt modelId="{E1D50642-B782-41AB-B628-7493DF08095A}" type="pres">
      <dgm:prSet presAssocID="{C870C8AE-BCEE-4118-995B-CF4CC1F4E974}" presName="parentText" presStyleLbl="alignNode1" presStyleIdx="2" presStyleCnt="4">
        <dgm:presLayoutVars>
          <dgm:chMax val="1"/>
          <dgm:bulletEnabled val="1"/>
        </dgm:presLayoutVars>
      </dgm:prSet>
      <dgm:spPr/>
    </dgm:pt>
    <dgm:pt modelId="{BF19CB92-C30C-4DC7-84DE-77B704052848}" type="pres">
      <dgm:prSet presAssocID="{C870C8AE-BCEE-4118-995B-CF4CC1F4E974}" presName="descendantText" presStyleLbl="alignAcc1" presStyleIdx="2" presStyleCnt="4">
        <dgm:presLayoutVars>
          <dgm:bulletEnabled val="1"/>
        </dgm:presLayoutVars>
      </dgm:prSet>
      <dgm:spPr/>
    </dgm:pt>
    <dgm:pt modelId="{A10735CD-AC6A-4190-9122-3EE52793D674}" type="pres">
      <dgm:prSet presAssocID="{ACE0D4D2-1CD3-417A-ADB3-E0D1EC94313F}" presName="sp" presStyleCnt="0"/>
      <dgm:spPr/>
    </dgm:pt>
    <dgm:pt modelId="{C17F02C3-A7C0-44B4-9AFE-154059EF92F7}" type="pres">
      <dgm:prSet presAssocID="{732A5180-AC88-4148-B18A-F8ECD11E6A8E}" presName="composite" presStyleCnt="0"/>
      <dgm:spPr/>
    </dgm:pt>
    <dgm:pt modelId="{281EF37C-9405-4CF3-9EA8-873E99A78FE1}" type="pres">
      <dgm:prSet presAssocID="{732A5180-AC88-4148-B18A-F8ECD11E6A8E}" presName="parentText" presStyleLbl="alignNode1" presStyleIdx="3" presStyleCnt="4">
        <dgm:presLayoutVars>
          <dgm:chMax val="1"/>
          <dgm:bulletEnabled val="1"/>
        </dgm:presLayoutVars>
      </dgm:prSet>
      <dgm:spPr/>
    </dgm:pt>
    <dgm:pt modelId="{4B18D7EE-A0BD-4E01-959E-FBA24CA79E23}" type="pres">
      <dgm:prSet presAssocID="{732A5180-AC88-4148-B18A-F8ECD11E6A8E}" presName="descendantText" presStyleLbl="alignAcc1" presStyleIdx="3" presStyleCnt="4">
        <dgm:presLayoutVars>
          <dgm:bulletEnabled val="1"/>
        </dgm:presLayoutVars>
      </dgm:prSet>
      <dgm:spPr/>
    </dgm:pt>
  </dgm:ptLst>
  <dgm:cxnLst>
    <dgm:cxn modelId="{4C3E140C-F716-44EA-A8FA-49D66DE5AA65}" srcId="{38787D07-EDB9-48D8-A97C-79F7FE481EF1}" destId="{C870C8AE-BCEE-4118-995B-CF4CC1F4E974}" srcOrd="2" destOrd="0" parTransId="{3F5024F6-5DAB-4D36-AC6A-86A1244DDDF0}" sibTransId="{ACE0D4D2-1CD3-417A-ADB3-E0D1EC94313F}"/>
    <dgm:cxn modelId="{50970124-72F5-4986-885F-CED54878B382}" srcId="{38787D07-EDB9-48D8-A97C-79F7FE481EF1}" destId="{858162D6-21D9-4B4C-B24C-AF3CB688FE3B}" srcOrd="1" destOrd="0" parTransId="{43432255-4692-4459-AF01-CCA480E2A8FF}" sibTransId="{6B0D896C-2303-4F82-AB59-C2B480E35125}"/>
    <dgm:cxn modelId="{2FA7003C-251B-41AC-BAEC-20BB6E7A5DA6}" type="presOf" srcId="{0C9DFC75-12CA-4780-915D-5E7F17216B29}" destId="{5D1C7609-C347-48CE-8F28-F893D22E4A44}" srcOrd="0" destOrd="0" presId="urn:microsoft.com/office/officeart/2005/8/layout/chevron2"/>
    <dgm:cxn modelId="{46761E3C-FE85-444C-88BE-57ED56835C4E}" srcId="{858162D6-21D9-4B4C-B24C-AF3CB688FE3B}" destId="{0C9DFC75-12CA-4780-915D-5E7F17216B29}" srcOrd="0" destOrd="0" parTransId="{98D4440C-0063-4C0A-B31F-965ECC92541D}" sibTransId="{F594FEF6-7E0C-4EFD-A27B-2CC4B8F9755E}"/>
    <dgm:cxn modelId="{229AC54A-D70F-44FD-898D-A286FDAA9439}" srcId="{C870C8AE-BCEE-4118-995B-CF4CC1F4E974}" destId="{F68FAFAC-41AD-4FF4-B70C-5F8394142A97}" srcOrd="0" destOrd="0" parTransId="{D11FAA26-6B55-4CD2-A257-94F06F102827}" sibTransId="{3D2A9001-52DE-41E3-9B81-5A52636F6A9B}"/>
    <dgm:cxn modelId="{46E1DC4C-A11E-4ADA-89F0-0C81B2916F7B}" type="presOf" srcId="{F68FAFAC-41AD-4FF4-B70C-5F8394142A97}" destId="{BF19CB92-C30C-4DC7-84DE-77B704052848}" srcOrd="0" destOrd="0" presId="urn:microsoft.com/office/officeart/2005/8/layout/chevron2"/>
    <dgm:cxn modelId="{A5E9806E-EB2D-4495-B691-C3D089220790}" type="presOf" srcId="{D583A37F-15E6-4507-B03D-D9752F775628}" destId="{6CD1B639-25CB-4B46-A823-BB110B110FC5}" srcOrd="0" destOrd="0" presId="urn:microsoft.com/office/officeart/2005/8/layout/chevron2"/>
    <dgm:cxn modelId="{09AFCC7A-17C3-4F44-B164-2F02CD217C64}" srcId="{732A5180-AC88-4148-B18A-F8ECD11E6A8E}" destId="{350A8E79-335C-40EB-B1AC-9676EB49C6A4}" srcOrd="0" destOrd="0" parTransId="{5FBE00ED-041B-45B9-A5AC-1D0912C0F641}" sibTransId="{C8028DB6-3F13-42D9-8F6F-00FAE25DF93C}"/>
    <dgm:cxn modelId="{C954E07B-101A-4A85-B0CD-6161D890BE6E}" type="presOf" srcId="{38787D07-EDB9-48D8-A97C-79F7FE481EF1}" destId="{49B7173F-930F-4A07-9DBF-D88DD68F199F}" srcOrd="0" destOrd="0" presId="urn:microsoft.com/office/officeart/2005/8/layout/chevron2"/>
    <dgm:cxn modelId="{F1447580-8CB2-49EA-B3AC-EFE84ED99D73}" type="presOf" srcId="{C870C8AE-BCEE-4118-995B-CF4CC1F4E974}" destId="{E1D50642-B782-41AB-B628-7493DF08095A}" srcOrd="0" destOrd="0" presId="urn:microsoft.com/office/officeart/2005/8/layout/chevron2"/>
    <dgm:cxn modelId="{EEB3EA95-068F-4214-8BAB-E31A19F34C50}" type="presOf" srcId="{732A5180-AC88-4148-B18A-F8ECD11E6A8E}" destId="{281EF37C-9405-4CF3-9EA8-873E99A78FE1}" srcOrd="0" destOrd="0" presId="urn:microsoft.com/office/officeart/2005/8/layout/chevron2"/>
    <dgm:cxn modelId="{3916F5A9-01BC-4CB8-A09D-55473EA319E9}" type="presOf" srcId="{350A8E79-335C-40EB-B1AC-9676EB49C6A4}" destId="{4B18D7EE-A0BD-4E01-959E-FBA24CA79E23}" srcOrd="0" destOrd="0" presId="urn:microsoft.com/office/officeart/2005/8/layout/chevron2"/>
    <dgm:cxn modelId="{D1C926AF-7E39-4529-85D2-E263114AE398}" srcId="{FAA73E66-EFB8-40D7-BF24-D4A0D48EB8AB}" destId="{D583A37F-15E6-4507-B03D-D9752F775628}" srcOrd="0" destOrd="0" parTransId="{101000B5-8B7A-4175-9300-65EA07EF5E22}" sibTransId="{317AA8E5-938F-48BC-B3C1-DE202F75B54B}"/>
    <dgm:cxn modelId="{F3AE0BBC-F575-4039-B8D5-A2FFA22D68B0}" srcId="{38787D07-EDB9-48D8-A97C-79F7FE481EF1}" destId="{732A5180-AC88-4148-B18A-F8ECD11E6A8E}" srcOrd="3" destOrd="0" parTransId="{3454441F-E70A-40A9-ADFB-DC718CF33801}" sibTransId="{4514CB78-F513-4504-B2E5-0D960235E496}"/>
    <dgm:cxn modelId="{435E2DD3-15D6-4B40-AFDB-0639DC9AF7DB}" type="presOf" srcId="{FAA73E66-EFB8-40D7-BF24-D4A0D48EB8AB}" destId="{0F5D265E-2857-482F-85E0-25D89B0E9C2F}" srcOrd="0" destOrd="0" presId="urn:microsoft.com/office/officeart/2005/8/layout/chevron2"/>
    <dgm:cxn modelId="{39DF0BD9-EBD3-442C-9E6F-1E6DB5F6200E}" srcId="{38787D07-EDB9-48D8-A97C-79F7FE481EF1}" destId="{FAA73E66-EFB8-40D7-BF24-D4A0D48EB8AB}" srcOrd="0" destOrd="0" parTransId="{9594FAC2-2113-4A80-9547-290807BFACCB}" sibTransId="{C41968D4-F43C-4451-BB6C-FD63171035A8}"/>
    <dgm:cxn modelId="{0B2616E7-2D7B-4F61-ABCF-A6CEF7E03363}" type="presOf" srcId="{858162D6-21D9-4B4C-B24C-AF3CB688FE3B}" destId="{C715587C-32E5-4E0A-95B5-5C4C38893DD2}" srcOrd="0" destOrd="0" presId="urn:microsoft.com/office/officeart/2005/8/layout/chevron2"/>
    <dgm:cxn modelId="{16E90DDB-D5AE-4484-A68B-84A4B4CBD9D4}" type="presParOf" srcId="{49B7173F-930F-4A07-9DBF-D88DD68F199F}" destId="{0892EA22-6DAD-4C5F-8675-14D617ACB796}" srcOrd="0" destOrd="0" presId="urn:microsoft.com/office/officeart/2005/8/layout/chevron2"/>
    <dgm:cxn modelId="{143FC7E1-8A86-47AB-ACE0-A494CDC8AEBF}" type="presParOf" srcId="{0892EA22-6DAD-4C5F-8675-14D617ACB796}" destId="{0F5D265E-2857-482F-85E0-25D89B0E9C2F}" srcOrd="0" destOrd="0" presId="urn:microsoft.com/office/officeart/2005/8/layout/chevron2"/>
    <dgm:cxn modelId="{5A89A30A-8E47-47BB-98EC-0F595C5E2571}" type="presParOf" srcId="{0892EA22-6DAD-4C5F-8675-14D617ACB796}" destId="{6CD1B639-25CB-4B46-A823-BB110B110FC5}" srcOrd="1" destOrd="0" presId="urn:microsoft.com/office/officeart/2005/8/layout/chevron2"/>
    <dgm:cxn modelId="{AB9869A9-3FE5-4162-BC77-157036F85A75}" type="presParOf" srcId="{49B7173F-930F-4A07-9DBF-D88DD68F199F}" destId="{393A79E4-77F6-4FEE-9813-A3C575BE1BE6}" srcOrd="1" destOrd="0" presId="urn:microsoft.com/office/officeart/2005/8/layout/chevron2"/>
    <dgm:cxn modelId="{BA719F15-331B-492F-8E8D-4D48DF9E5796}" type="presParOf" srcId="{49B7173F-930F-4A07-9DBF-D88DD68F199F}" destId="{F588C9C4-ACBC-430E-8F59-93EF9E55C3CB}" srcOrd="2" destOrd="0" presId="urn:microsoft.com/office/officeart/2005/8/layout/chevron2"/>
    <dgm:cxn modelId="{E1D25742-F38D-4862-BD2F-F00CEF7D6CD0}" type="presParOf" srcId="{F588C9C4-ACBC-430E-8F59-93EF9E55C3CB}" destId="{C715587C-32E5-4E0A-95B5-5C4C38893DD2}" srcOrd="0" destOrd="0" presId="urn:microsoft.com/office/officeart/2005/8/layout/chevron2"/>
    <dgm:cxn modelId="{090E32B1-BAB9-4647-9E4A-10E6D231675C}" type="presParOf" srcId="{F588C9C4-ACBC-430E-8F59-93EF9E55C3CB}" destId="{5D1C7609-C347-48CE-8F28-F893D22E4A44}" srcOrd="1" destOrd="0" presId="urn:microsoft.com/office/officeart/2005/8/layout/chevron2"/>
    <dgm:cxn modelId="{710D041A-B811-45D0-B9E2-DCEEA82BAECE}" type="presParOf" srcId="{49B7173F-930F-4A07-9DBF-D88DD68F199F}" destId="{293F9B9D-FF71-4A5E-B265-877776B2AD86}" srcOrd="3" destOrd="0" presId="urn:microsoft.com/office/officeart/2005/8/layout/chevron2"/>
    <dgm:cxn modelId="{6C06BF4D-0C47-473D-BAE9-F3CFF831D029}" type="presParOf" srcId="{49B7173F-930F-4A07-9DBF-D88DD68F199F}" destId="{CE56FBB8-E395-49C3-90F9-52A19BCAA955}" srcOrd="4" destOrd="0" presId="urn:microsoft.com/office/officeart/2005/8/layout/chevron2"/>
    <dgm:cxn modelId="{DC60BE74-8BC0-4C75-9AEF-B383D6DBF6D3}" type="presParOf" srcId="{CE56FBB8-E395-49C3-90F9-52A19BCAA955}" destId="{E1D50642-B782-41AB-B628-7493DF08095A}" srcOrd="0" destOrd="0" presId="urn:microsoft.com/office/officeart/2005/8/layout/chevron2"/>
    <dgm:cxn modelId="{A0630CD8-1BA1-4802-BB0F-7BD8473A2CD9}" type="presParOf" srcId="{CE56FBB8-E395-49C3-90F9-52A19BCAA955}" destId="{BF19CB92-C30C-4DC7-84DE-77B704052848}" srcOrd="1" destOrd="0" presId="urn:microsoft.com/office/officeart/2005/8/layout/chevron2"/>
    <dgm:cxn modelId="{03EDE01A-48AE-4A75-BE16-92DB4847CD23}" type="presParOf" srcId="{49B7173F-930F-4A07-9DBF-D88DD68F199F}" destId="{A10735CD-AC6A-4190-9122-3EE52793D674}" srcOrd="5" destOrd="0" presId="urn:microsoft.com/office/officeart/2005/8/layout/chevron2"/>
    <dgm:cxn modelId="{75ABCD00-0D97-4807-9FE3-8560C711804D}" type="presParOf" srcId="{49B7173F-930F-4A07-9DBF-D88DD68F199F}" destId="{C17F02C3-A7C0-44B4-9AFE-154059EF92F7}" srcOrd="6" destOrd="0" presId="urn:microsoft.com/office/officeart/2005/8/layout/chevron2"/>
    <dgm:cxn modelId="{2EFE3F70-B3F7-487E-B7CC-DB093F756B9F}" type="presParOf" srcId="{C17F02C3-A7C0-44B4-9AFE-154059EF92F7}" destId="{281EF37C-9405-4CF3-9EA8-873E99A78FE1}" srcOrd="0" destOrd="0" presId="urn:microsoft.com/office/officeart/2005/8/layout/chevron2"/>
    <dgm:cxn modelId="{70C393A5-6C90-41F6-823E-C1106E77C48C}" type="presParOf" srcId="{C17F02C3-A7C0-44B4-9AFE-154059EF92F7}" destId="{4B18D7EE-A0BD-4E01-959E-FBA24CA79E23}"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48B8B2-2CA9-401B-A131-AA78075953EC}"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0CF8A81D-2DCF-45BC-9357-1EC7CA91E86C}">
      <dgm:prSet phldrT="[Text]"/>
      <dgm:spPr/>
      <dgm:t>
        <a:bodyPr/>
        <a:lstStyle/>
        <a:p>
          <a:r>
            <a:rPr lang="en-US" dirty="0"/>
            <a:t>Extract</a:t>
          </a:r>
        </a:p>
      </dgm:t>
    </dgm:pt>
    <dgm:pt modelId="{10049B27-BB22-49A9-9B9F-6CA61223ADCD}" type="parTrans" cxnId="{04D848A1-27F1-4E87-81C7-05A4723588CF}">
      <dgm:prSet/>
      <dgm:spPr/>
      <dgm:t>
        <a:bodyPr/>
        <a:lstStyle/>
        <a:p>
          <a:endParaRPr lang="en-US"/>
        </a:p>
      </dgm:t>
    </dgm:pt>
    <dgm:pt modelId="{8BEE3830-D0B9-437D-ABC2-043179B92082}" type="sibTrans" cxnId="{04D848A1-27F1-4E87-81C7-05A4723588CF}">
      <dgm:prSet/>
      <dgm:spPr/>
      <dgm:t>
        <a:bodyPr/>
        <a:lstStyle/>
        <a:p>
          <a:endParaRPr lang="en-US"/>
        </a:p>
      </dgm:t>
    </dgm:pt>
    <dgm:pt modelId="{82CE8C57-8B70-4FAD-AE38-8C0F77AD1389}">
      <dgm:prSet phldrT="[Text]"/>
      <dgm:spPr/>
      <dgm:t>
        <a:bodyPr/>
        <a:lstStyle/>
        <a:p>
          <a:r>
            <a:rPr lang="en-US" dirty="0"/>
            <a:t>From the Wikipedia page.</a:t>
          </a:r>
        </a:p>
      </dgm:t>
    </dgm:pt>
    <dgm:pt modelId="{10AFC53D-1109-479D-856B-F4E4F6BE304A}" type="parTrans" cxnId="{417E2590-7DC9-4FC3-8BA3-782F53B3DDBD}">
      <dgm:prSet/>
      <dgm:spPr/>
      <dgm:t>
        <a:bodyPr/>
        <a:lstStyle/>
        <a:p>
          <a:endParaRPr lang="en-US"/>
        </a:p>
      </dgm:t>
    </dgm:pt>
    <dgm:pt modelId="{B72F9090-FA78-4725-811D-D679AE4765CB}" type="sibTrans" cxnId="{417E2590-7DC9-4FC3-8BA3-782F53B3DDBD}">
      <dgm:prSet/>
      <dgm:spPr/>
      <dgm:t>
        <a:bodyPr/>
        <a:lstStyle/>
        <a:p>
          <a:endParaRPr lang="en-US"/>
        </a:p>
      </dgm:t>
    </dgm:pt>
    <dgm:pt modelId="{FB25986C-8CFE-4AB7-88FC-7A0E1B0D7652}">
      <dgm:prSet phldrT="[Text]"/>
      <dgm:spPr/>
      <dgm:t>
        <a:bodyPr/>
        <a:lstStyle/>
        <a:p>
          <a:r>
            <a:rPr lang="en-US" dirty="0"/>
            <a:t>Convert</a:t>
          </a:r>
        </a:p>
      </dgm:t>
    </dgm:pt>
    <dgm:pt modelId="{CFC12824-AC53-4051-9791-84D8836D569D}" type="parTrans" cxnId="{7C3758C3-FCE1-499B-A1FA-500BB239311B}">
      <dgm:prSet/>
      <dgm:spPr/>
      <dgm:t>
        <a:bodyPr/>
        <a:lstStyle/>
        <a:p>
          <a:endParaRPr lang="en-US"/>
        </a:p>
      </dgm:t>
    </dgm:pt>
    <dgm:pt modelId="{9F467A33-0DBD-4D1B-866E-F7F4F111D39E}" type="sibTrans" cxnId="{7C3758C3-FCE1-499B-A1FA-500BB239311B}">
      <dgm:prSet/>
      <dgm:spPr/>
      <dgm:t>
        <a:bodyPr/>
        <a:lstStyle/>
        <a:p>
          <a:endParaRPr lang="en-US"/>
        </a:p>
      </dgm:t>
    </dgm:pt>
    <dgm:pt modelId="{F0927C43-DE2D-431D-9FFC-01BF1D6D6262}">
      <dgm:prSet phldrT="[Text]"/>
      <dgm:spPr/>
      <dgm:t>
        <a:bodyPr/>
        <a:lstStyle/>
        <a:p>
          <a:r>
            <a:rPr lang="en-US" dirty="0"/>
            <a:t>To BeautifulSoup4 parse-able format.</a:t>
          </a:r>
        </a:p>
      </dgm:t>
    </dgm:pt>
    <dgm:pt modelId="{6EDA3861-10E9-4740-A6DD-EB85FB0C0C2E}" type="parTrans" cxnId="{739B580A-0852-4DA3-96BB-C28284AE1491}">
      <dgm:prSet/>
      <dgm:spPr/>
      <dgm:t>
        <a:bodyPr/>
        <a:lstStyle/>
        <a:p>
          <a:endParaRPr lang="en-US"/>
        </a:p>
      </dgm:t>
    </dgm:pt>
    <dgm:pt modelId="{7B87330F-3CE5-418E-855B-56B2760C7A11}" type="sibTrans" cxnId="{739B580A-0852-4DA3-96BB-C28284AE1491}">
      <dgm:prSet/>
      <dgm:spPr/>
      <dgm:t>
        <a:bodyPr/>
        <a:lstStyle/>
        <a:p>
          <a:endParaRPr lang="en-US"/>
        </a:p>
      </dgm:t>
    </dgm:pt>
    <dgm:pt modelId="{80B89042-2210-43AB-BF59-974E82E9068D}">
      <dgm:prSet phldrT="[Text]"/>
      <dgm:spPr/>
      <dgm:t>
        <a:bodyPr/>
        <a:lstStyle/>
        <a:p>
          <a:r>
            <a:rPr lang="en-US" dirty="0"/>
            <a:t>Clean</a:t>
          </a:r>
        </a:p>
      </dgm:t>
    </dgm:pt>
    <dgm:pt modelId="{F488E80E-49E7-41D1-B1E2-5E912CB63499}" type="parTrans" cxnId="{730B3F1C-695A-4141-8FE9-DF6144B30EE7}">
      <dgm:prSet/>
      <dgm:spPr/>
      <dgm:t>
        <a:bodyPr/>
        <a:lstStyle/>
        <a:p>
          <a:endParaRPr lang="en-US"/>
        </a:p>
      </dgm:t>
    </dgm:pt>
    <dgm:pt modelId="{B33F1E7E-22A3-407C-B62E-EE9D4FE21534}" type="sibTrans" cxnId="{730B3F1C-695A-4141-8FE9-DF6144B30EE7}">
      <dgm:prSet/>
      <dgm:spPr/>
      <dgm:t>
        <a:bodyPr/>
        <a:lstStyle/>
        <a:p>
          <a:endParaRPr lang="en-US"/>
        </a:p>
      </dgm:t>
    </dgm:pt>
    <dgm:pt modelId="{3B68C8F1-80F4-40A1-8DF9-0A186D6ECD2E}">
      <dgm:prSet phldrT="[Text]"/>
      <dgm:spPr/>
      <dgm:t>
        <a:bodyPr/>
        <a:lstStyle/>
        <a:p>
          <a:r>
            <a:rPr lang="en-US" dirty="0"/>
            <a:t>Data for relevance in dictionary format.</a:t>
          </a:r>
        </a:p>
      </dgm:t>
    </dgm:pt>
    <dgm:pt modelId="{38B6159B-E68F-4050-AE0A-924788D26A0E}" type="parTrans" cxnId="{8822AA66-7406-4F61-91FA-CE0E526097C5}">
      <dgm:prSet/>
      <dgm:spPr/>
      <dgm:t>
        <a:bodyPr/>
        <a:lstStyle/>
        <a:p>
          <a:endParaRPr lang="en-US"/>
        </a:p>
      </dgm:t>
    </dgm:pt>
    <dgm:pt modelId="{76828D65-89B0-42C2-BEDD-B501DBABCF3C}" type="sibTrans" cxnId="{8822AA66-7406-4F61-91FA-CE0E526097C5}">
      <dgm:prSet/>
      <dgm:spPr/>
      <dgm:t>
        <a:bodyPr/>
        <a:lstStyle/>
        <a:p>
          <a:endParaRPr lang="en-US"/>
        </a:p>
      </dgm:t>
    </dgm:pt>
    <dgm:pt modelId="{40E0F695-FEE7-46CE-9C4A-27696CF81970}">
      <dgm:prSet phldrT="[Text]"/>
      <dgm:spPr/>
      <dgm:t>
        <a:bodyPr/>
        <a:lstStyle/>
        <a:p>
          <a:r>
            <a:rPr lang="en-US" dirty="0"/>
            <a:t>Export</a:t>
          </a:r>
        </a:p>
      </dgm:t>
    </dgm:pt>
    <dgm:pt modelId="{4DABAF39-80FA-4AD3-AF8A-DEBB8E8109AB}" type="parTrans" cxnId="{0B509B4C-16B8-43A9-A5F8-BFD97F64EB02}">
      <dgm:prSet/>
      <dgm:spPr/>
      <dgm:t>
        <a:bodyPr/>
        <a:lstStyle/>
        <a:p>
          <a:endParaRPr lang="en-US"/>
        </a:p>
      </dgm:t>
    </dgm:pt>
    <dgm:pt modelId="{95E84C94-12AD-41AD-9729-78335EA04659}" type="sibTrans" cxnId="{0B509B4C-16B8-43A9-A5F8-BFD97F64EB02}">
      <dgm:prSet/>
      <dgm:spPr/>
      <dgm:t>
        <a:bodyPr/>
        <a:lstStyle/>
        <a:p>
          <a:endParaRPr lang="en-US"/>
        </a:p>
      </dgm:t>
    </dgm:pt>
    <dgm:pt modelId="{328812DD-67CE-491E-BE2B-1CDF4CB1D997}">
      <dgm:prSet phldrT="[Text]"/>
      <dgm:spPr/>
      <dgm:t>
        <a:bodyPr/>
        <a:lstStyle/>
        <a:p>
          <a:r>
            <a:rPr lang="en-US" dirty="0"/>
            <a:t>in .csv format for further analysis.</a:t>
          </a:r>
        </a:p>
      </dgm:t>
    </dgm:pt>
    <dgm:pt modelId="{957B30EA-C0D0-4E2C-986E-066B188B410F}" type="parTrans" cxnId="{5497BC94-27A3-4058-BC1D-0AF5FED2C3B8}">
      <dgm:prSet/>
      <dgm:spPr/>
      <dgm:t>
        <a:bodyPr/>
        <a:lstStyle/>
        <a:p>
          <a:endParaRPr lang="en-US"/>
        </a:p>
      </dgm:t>
    </dgm:pt>
    <dgm:pt modelId="{184C76C2-518F-4799-BC3B-68A49B3ACAFF}" type="sibTrans" cxnId="{5497BC94-27A3-4058-BC1D-0AF5FED2C3B8}">
      <dgm:prSet/>
      <dgm:spPr/>
      <dgm:t>
        <a:bodyPr/>
        <a:lstStyle/>
        <a:p>
          <a:endParaRPr lang="en-US"/>
        </a:p>
      </dgm:t>
    </dgm:pt>
    <dgm:pt modelId="{52042EB3-EC3E-4E24-89B1-BBFE0DA96442}" type="pres">
      <dgm:prSet presAssocID="{A248B8B2-2CA9-401B-A131-AA78075953EC}" presName="linearFlow" presStyleCnt="0">
        <dgm:presLayoutVars>
          <dgm:dir/>
          <dgm:animLvl val="lvl"/>
          <dgm:resizeHandles val="exact"/>
        </dgm:presLayoutVars>
      </dgm:prSet>
      <dgm:spPr/>
    </dgm:pt>
    <dgm:pt modelId="{470EC6A2-CD44-4624-9064-2DD70B47728D}" type="pres">
      <dgm:prSet presAssocID="{0CF8A81D-2DCF-45BC-9357-1EC7CA91E86C}" presName="composite" presStyleCnt="0"/>
      <dgm:spPr/>
    </dgm:pt>
    <dgm:pt modelId="{FADB01E9-147D-4E5A-B484-AB60753BC6D0}" type="pres">
      <dgm:prSet presAssocID="{0CF8A81D-2DCF-45BC-9357-1EC7CA91E86C}" presName="parentText" presStyleLbl="alignNode1" presStyleIdx="0" presStyleCnt="4">
        <dgm:presLayoutVars>
          <dgm:chMax val="1"/>
          <dgm:bulletEnabled val="1"/>
        </dgm:presLayoutVars>
      </dgm:prSet>
      <dgm:spPr/>
    </dgm:pt>
    <dgm:pt modelId="{DB60E91F-DBED-4F14-A6FD-33500239440B}" type="pres">
      <dgm:prSet presAssocID="{0CF8A81D-2DCF-45BC-9357-1EC7CA91E86C}" presName="descendantText" presStyleLbl="alignAcc1" presStyleIdx="0" presStyleCnt="4">
        <dgm:presLayoutVars>
          <dgm:bulletEnabled val="1"/>
        </dgm:presLayoutVars>
      </dgm:prSet>
      <dgm:spPr/>
    </dgm:pt>
    <dgm:pt modelId="{28ECF59D-8F66-4EF3-AD83-2370C90BB450}" type="pres">
      <dgm:prSet presAssocID="{8BEE3830-D0B9-437D-ABC2-043179B92082}" presName="sp" presStyleCnt="0"/>
      <dgm:spPr/>
    </dgm:pt>
    <dgm:pt modelId="{01534587-B16F-4280-A5EC-FBAA595CF29B}" type="pres">
      <dgm:prSet presAssocID="{FB25986C-8CFE-4AB7-88FC-7A0E1B0D7652}" presName="composite" presStyleCnt="0"/>
      <dgm:spPr/>
    </dgm:pt>
    <dgm:pt modelId="{546DA17F-B7B7-484D-8FAF-2A82DA58053F}" type="pres">
      <dgm:prSet presAssocID="{FB25986C-8CFE-4AB7-88FC-7A0E1B0D7652}" presName="parentText" presStyleLbl="alignNode1" presStyleIdx="1" presStyleCnt="4">
        <dgm:presLayoutVars>
          <dgm:chMax val="1"/>
          <dgm:bulletEnabled val="1"/>
        </dgm:presLayoutVars>
      </dgm:prSet>
      <dgm:spPr/>
    </dgm:pt>
    <dgm:pt modelId="{F425894F-165D-4427-8F55-E4C193AA3FEB}" type="pres">
      <dgm:prSet presAssocID="{FB25986C-8CFE-4AB7-88FC-7A0E1B0D7652}" presName="descendantText" presStyleLbl="alignAcc1" presStyleIdx="1" presStyleCnt="4">
        <dgm:presLayoutVars>
          <dgm:bulletEnabled val="1"/>
        </dgm:presLayoutVars>
      </dgm:prSet>
      <dgm:spPr/>
    </dgm:pt>
    <dgm:pt modelId="{A807C346-CE32-40E2-8AA5-1C39D3A2B209}" type="pres">
      <dgm:prSet presAssocID="{9F467A33-0DBD-4D1B-866E-F7F4F111D39E}" presName="sp" presStyleCnt="0"/>
      <dgm:spPr/>
    </dgm:pt>
    <dgm:pt modelId="{17CD09A5-C123-4BB5-A40C-CC78A7BFBB33}" type="pres">
      <dgm:prSet presAssocID="{80B89042-2210-43AB-BF59-974E82E9068D}" presName="composite" presStyleCnt="0"/>
      <dgm:spPr/>
    </dgm:pt>
    <dgm:pt modelId="{DCC55C9B-2B77-4C04-8963-1A599D9B800D}" type="pres">
      <dgm:prSet presAssocID="{80B89042-2210-43AB-BF59-974E82E9068D}" presName="parentText" presStyleLbl="alignNode1" presStyleIdx="2" presStyleCnt="4">
        <dgm:presLayoutVars>
          <dgm:chMax val="1"/>
          <dgm:bulletEnabled val="1"/>
        </dgm:presLayoutVars>
      </dgm:prSet>
      <dgm:spPr/>
    </dgm:pt>
    <dgm:pt modelId="{0CF9A5A7-05BA-4035-BD80-C8986374C015}" type="pres">
      <dgm:prSet presAssocID="{80B89042-2210-43AB-BF59-974E82E9068D}" presName="descendantText" presStyleLbl="alignAcc1" presStyleIdx="2" presStyleCnt="4" custLinFactNeighborY="0">
        <dgm:presLayoutVars>
          <dgm:bulletEnabled val="1"/>
        </dgm:presLayoutVars>
      </dgm:prSet>
      <dgm:spPr/>
    </dgm:pt>
    <dgm:pt modelId="{90AA399A-6EA9-4E8D-8E9F-4F8F7DD8D82A}" type="pres">
      <dgm:prSet presAssocID="{B33F1E7E-22A3-407C-B62E-EE9D4FE21534}" presName="sp" presStyleCnt="0"/>
      <dgm:spPr/>
    </dgm:pt>
    <dgm:pt modelId="{1ABD721E-EFB0-47A6-9B84-4EA1459C913C}" type="pres">
      <dgm:prSet presAssocID="{40E0F695-FEE7-46CE-9C4A-27696CF81970}" presName="composite" presStyleCnt="0"/>
      <dgm:spPr/>
    </dgm:pt>
    <dgm:pt modelId="{26678E26-B509-438E-893C-12449FB6D916}" type="pres">
      <dgm:prSet presAssocID="{40E0F695-FEE7-46CE-9C4A-27696CF81970}" presName="parentText" presStyleLbl="alignNode1" presStyleIdx="3" presStyleCnt="4">
        <dgm:presLayoutVars>
          <dgm:chMax val="1"/>
          <dgm:bulletEnabled val="1"/>
        </dgm:presLayoutVars>
      </dgm:prSet>
      <dgm:spPr/>
    </dgm:pt>
    <dgm:pt modelId="{D75843D4-C689-4027-8D18-4D641FB888F0}" type="pres">
      <dgm:prSet presAssocID="{40E0F695-FEE7-46CE-9C4A-27696CF81970}" presName="descendantText" presStyleLbl="alignAcc1" presStyleIdx="3" presStyleCnt="4">
        <dgm:presLayoutVars>
          <dgm:bulletEnabled val="1"/>
        </dgm:presLayoutVars>
      </dgm:prSet>
      <dgm:spPr/>
    </dgm:pt>
  </dgm:ptLst>
  <dgm:cxnLst>
    <dgm:cxn modelId="{007CD400-E0DF-45D1-8AFD-F41CD6636C20}" type="presOf" srcId="{0CF8A81D-2DCF-45BC-9357-1EC7CA91E86C}" destId="{FADB01E9-147D-4E5A-B484-AB60753BC6D0}" srcOrd="0" destOrd="0" presId="urn:microsoft.com/office/officeart/2005/8/layout/chevron2"/>
    <dgm:cxn modelId="{751E0704-1D78-4DC0-AD63-F21D6D7B8FDC}" type="presOf" srcId="{3B68C8F1-80F4-40A1-8DF9-0A186D6ECD2E}" destId="{0CF9A5A7-05BA-4035-BD80-C8986374C015}" srcOrd="0" destOrd="0" presId="urn:microsoft.com/office/officeart/2005/8/layout/chevron2"/>
    <dgm:cxn modelId="{739B580A-0852-4DA3-96BB-C28284AE1491}" srcId="{FB25986C-8CFE-4AB7-88FC-7A0E1B0D7652}" destId="{F0927C43-DE2D-431D-9FFC-01BF1D6D6262}" srcOrd="0" destOrd="0" parTransId="{6EDA3861-10E9-4740-A6DD-EB85FB0C0C2E}" sibTransId="{7B87330F-3CE5-418E-855B-56B2760C7A11}"/>
    <dgm:cxn modelId="{730B3F1C-695A-4141-8FE9-DF6144B30EE7}" srcId="{A248B8B2-2CA9-401B-A131-AA78075953EC}" destId="{80B89042-2210-43AB-BF59-974E82E9068D}" srcOrd="2" destOrd="0" parTransId="{F488E80E-49E7-41D1-B1E2-5E912CB63499}" sibTransId="{B33F1E7E-22A3-407C-B62E-EE9D4FE21534}"/>
    <dgm:cxn modelId="{A656A931-8BD3-45E5-B74A-C8A9FD4E1C41}" type="presOf" srcId="{FB25986C-8CFE-4AB7-88FC-7A0E1B0D7652}" destId="{546DA17F-B7B7-484D-8FAF-2A82DA58053F}" srcOrd="0" destOrd="0" presId="urn:microsoft.com/office/officeart/2005/8/layout/chevron2"/>
    <dgm:cxn modelId="{1BBACC34-0AB0-4077-9FB9-D9B0FF5888D4}" type="presOf" srcId="{A248B8B2-2CA9-401B-A131-AA78075953EC}" destId="{52042EB3-EC3E-4E24-89B1-BBFE0DA96442}" srcOrd="0" destOrd="0" presId="urn:microsoft.com/office/officeart/2005/8/layout/chevron2"/>
    <dgm:cxn modelId="{8822AA66-7406-4F61-91FA-CE0E526097C5}" srcId="{80B89042-2210-43AB-BF59-974E82E9068D}" destId="{3B68C8F1-80F4-40A1-8DF9-0A186D6ECD2E}" srcOrd="0" destOrd="0" parTransId="{38B6159B-E68F-4050-AE0A-924788D26A0E}" sibTransId="{76828D65-89B0-42C2-BEDD-B501DBABCF3C}"/>
    <dgm:cxn modelId="{C152296B-7B96-4563-83B4-5A6FB606B991}" type="presOf" srcId="{82CE8C57-8B70-4FAD-AE38-8C0F77AD1389}" destId="{DB60E91F-DBED-4F14-A6FD-33500239440B}" srcOrd="0" destOrd="0" presId="urn:microsoft.com/office/officeart/2005/8/layout/chevron2"/>
    <dgm:cxn modelId="{0B509B4C-16B8-43A9-A5F8-BFD97F64EB02}" srcId="{A248B8B2-2CA9-401B-A131-AA78075953EC}" destId="{40E0F695-FEE7-46CE-9C4A-27696CF81970}" srcOrd="3" destOrd="0" parTransId="{4DABAF39-80FA-4AD3-AF8A-DEBB8E8109AB}" sibTransId="{95E84C94-12AD-41AD-9729-78335EA04659}"/>
    <dgm:cxn modelId="{5FF6887F-5C91-43E0-9B01-181F45625CE0}" type="presOf" srcId="{F0927C43-DE2D-431D-9FFC-01BF1D6D6262}" destId="{F425894F-165D-4427-8F55-E4C193AA3FEB}" srcOrd="0" destOrd="0" presId="urn:microsoft.com/office/officeart/2005/8/layout/chevron2"/>
    <dgm:cxn modelId="{417E2590-7DC9-4FC3-8BA3-782F53B3DDBD}" srcId="{0CF8A81D-2DCF-45BC-9357-1EC7CA91E86C}" destId="{82CE8C57-8B70-4FAD-AE38-8C0F77AD1389}" srcOrd="0" destOrd="0" parTransId="{10AFC53D-1109-479D-856B-F4E4F6BE304A}" sibTransId="{B72F9090-FA78-4725-811D-D679AE4765CB}"/>
    <dgm:cxn modelId="{5497BC94-27A3-4058-BC1D-0AF5FED2C3B8}" srcId="{40E0F695-FEE7-46CE-9C4A-27696CF81970}" destId="{328812DD-67CE-491E-BE2B-1CDF4CB1D997}" srcOrd="0" destOrd="0" parTransId="{957B30EA-C0D0-4E2C-986E-066B188B410F}" sibTransId="{184C76C2-518F-4799-BC3B-68A49B3ACAFF}"/>
    <dgm:cxn modelId="{04D848A1-27F1-4E87-81C7-05A4723588CF}" srcId="{A248B8B2-2CA9-401B-A131-AA78075953EC}" destId="{0CF8A81D-2DCF-45BC-9357-1EC7CA91E86C}" srcOrd="0" destOrd="0" parTransId="{10049B27-BB22-49A9-9B9F-6CA61223ADCD}" sibTransId="{8BEE3830-D0B9-437D-ABC2-043179B92082}"/>
    <dgm:cxn modelId="{7C3758C3-FCE1-499B-A1FA-500BB239311B}" srcId="{A248B8B2-2CA9-401B-A131-AA78075953EC}" destId="{FB25986C-8CFE-4AB7-88FC-7A0E1B0D7652}" srcOrd="1" destOrd="0" parTransId="{CFC12824-AC53-4051-9791-84D8836D569D}" sibTransId="{9F467A33-0DBD-4D1B-866E-F7F4F111D39E}"/>
    <dgm:cxn modelId="{838C89CF-7482-46E9-9E5E-9396FDFA2A9E}" type="presOf" srcId="{80B89042-2210-43AB-BF59-974E82E9068D}" destId="{DCC55C9B-2B77-4C04-8963-1A599D9B800D}" srcOrd="0" destOrd="0" presId="urn:microsoft.com/office/officeart/2005/8/layout/chevron2"/>
    <dgm:cxn modelId="{51F2E1D3-8719-403C-A522-86EFD34BB65F}" type="presOf" srcId="{40E0F695-FEE7-46CE-9C4A-27696CF81970}" destId="{26678E26-B509-438E-893C-12449FB6D916}" srcOrd="0" destOrd="0" presId="urn:microsoft.com/office/officeart/2005/8/layout/chevron2"/>
    <dgm:cxn modelId="{6E5FABE3-5207-4143-BE49-2A1D70CC47F1}" type="presOf" srcId="{328812DD-67CE-491E-BE2B-1CDF4CB1D997}" destId="{D75843D4-C689-4027-8D18-4D641FB888F0}" srcOrd="0" destOrd="0" presId="urn:microsoft.com/office/officeart/2005/8/layout/chevron2"/>
    <dgm:cxn modelId="{2FA4A541-9674-4247-97FA-092C6B94C0DA}" type="presParOf" srcId="{52042EB3-EC3E-4E24-89B1-BBFE0DA96442}" destId="{470EC6A2-CD44-4624-9064-2DD70B47728D}" srcOrd="0" destOrd="0" presId="urn:microsoft.com/office/officeart/2005/8/layout/chevron2"/>
    <dgm:cxn modelId="{1933B0AF-6823-4809-A095-EE0B134BFF08}" type="presParOf" srcId="{470EC6A2-CD44-4624-9064-2DD70B47728D}" destId="{FADB01E9-147D-4E5A-B484-AB60753BC6D0}" srcOrd="0" destOrd="0" presId="urn:microsoft.com/office/officeart/2005/8/layout/chevron2"/>
    <dgm:cxn modelId="{8DE03EA9-80DF-4376-8D39-1A8150C07FF2}" type="presParOf" srcId="{470EC6A2-CD44-4624-9064-2DD70B47728D}" destId="{DB60E91F-DBED-4F14-A6FD-33500239440B}" srcOrd="1" destOrd="0" presId="urn:microsoft.com/office/officeart/2005/8/layout/chevron2"/>
    <dgm:cxn modelId="{05BD8059-FA49-40E1-ACD2-C95A55DC67EA}" type="presParOf" srcId="{52042EB3-EC3E-4E24-89B1-BBFE0DA96442}" destId="{28ECF59D-8F66-4EF3-AD83-2370C90BB450}" srcOrd="1" destOrd="0" presId="urn:microsoft.com/office/officeart/2005/8/layout/chevron2"/>
    <dgm:cxn modelId="{80A434AE-B25C-4492-990E-B1C25075BC3B}" type="presParOf" srcId="{52042EB3-EC3E-4E24-89B1-BBFE0DA96442}" destId="{01534587-B16F-4280-A5EC-FBAA595CF29B}" srcOrd="2" destOrd="0" presId="urn:microsoft.com/office/officeart/2005/8/layout/chevron2"/>
    <dgm:cxn modelId="{120FF9D4-DA03-438A-B493-795549B5572F}" type="presParOf" srcId="{01534587-B16F-4280-A5EC-FBAA595CF29B}" destId="{546DA17F-B7B7-484D-8FAF-2A82DA58053F}" srcOrd="0" destOrd="0" presId="urn:microsoft.com/office/officeart/2005/8/layout/chevron2"/>
    <dgm:cxn modelId="{04D33ED4-C0BF-44E8-AF2F-E378225D313C}" type="presParOf" srcId="{01534587-B16F-4280-A5EC-FBAA595CF29B}" destId="{F425894F-165D-4427-8F55-E4C193AA3FEB}" srcOrd="1" destOrd="0" presId="urn:microsoft.com/office/officeart/2005/8/layout/chevron2"/>
    <dgm:cxn modelId="{FF899BCF-2956-4DC0-9212-CAD3821B3BD9}" type="presParOf" srcId="{52042EB3-EC3E-4E24-89B1-BBFE0DA96442}" destId="{A807C346-CE32-40E2-8AA5-1C39D3A2B209}" srcOrd="3" destOrd="0" presId="urn:microsoft.com/office/officeart/2005/8/layout/chevron2"/>
    <dgm:cxn modelId="{747834F9-DCAE-4897-A030-9DD9F4F0F573}" type="presParOf" srcId="{52042EB3-EC3E-4E24-89B1-BBFE0DA96442}" destId="{17CD09A5-C123-4BB5-A40C-CC78A7BFBB33}" srcOrd="4" destOrd="0" presId="urn:microsoft.com/office/officeart/2005/8/layout/chevron2"/>
    <dgm:cxn modelId="{0B0EC663-5C57-478F-B15A-0D6166820D60}" type="presParOf" srcId="{17CD09A5-C123-4BB5-A40C-CC78A7BFBB33}" destId="{DCC55C9B-2B77-4C04-8963-1A599D9B800D}" srcOrd="0" destOrd="0" presId="urn:microsoft.com/office/officeart/2005/8/layout/chevron2"/>
    <dgm:cxn modelId="{851543CB-4CE3-49E3-A66D-658CAE6ECDF0}" type="presParOf" srcId="{17CD09A5-C123-4BB5-A40C-CC78A7BFBB33}" destId="{0CF9A5A7-05BA-4035-BD80-C8986374C015}" srcOrd="1" destOrd="0" presId="urn:microsoft.com/office/officeart/2005/8/layout/chevron2"/>
    <dgm:cxn modelId="{79B2D512-4EF8-4BD7-9CD2-C9712DA20A84}" type="presParOf" srcId="{52042EB3-EC3E-4E24-89B1-BBFE0DA96442}" destId="{90AA399A-6EA9-4E8D-8E9F-4F8F7DD8D82A}" srcOrd="5" destOrd="0" presId="urn:microsoft.com/office/officeart/2005/8/layout/chevron2"/>
    <dgm:cxn modelId="{68BD49D5-C820-49BE-BA06-DE031C8B2028}" type="presParOf" srcId="{52042EB3-EC3E-4E24-89B1-BBFE0DA96442}" destId="{1ABD721E-EFB0-47A6-9B84-4EA1459C913C}" srcOrd="6" destOrd="0" presId="urn:microsoft.com/office/officeart/2005/8/layout/chevron2"/>
    <dgm:cxn modelId="{0C0DBF85-B7BA-45A7-85D8-DFFFAFF39D3B}" type="presParOf" srcId="{1ABD721E-EFB0-47A6-9B84-4EA1459C913C}" destId="{26678E26-B509-438E-893C-12449FB6D916}" srcOrd="0" destOrd="0" presId="urn:microsoft.com/office/officeart/2005/8/layout/chevron2"/>
    <dgm:cxn modelId="{F9C93E54-058B-44A6-BAF1-ADBC2FA53CDF}" type="presParOf" srcId="{1ABD721E-EFB0-47A6-9B84-4EA1459C913C}" destId="{D75843D4-C689-4027-8D18-4D641FB888F0}"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5D265E-2857-482F-85E0-25D89B0E9C2F}">
      <dsp:nvSpPr>
        <dsp:cNvPr id="0" name=""/>
        <dsp:cNvSpPr/>
      </dsp:nvSpPr>
      <dsp:spPr>
        <a:xfrm rot="5400000">
          <a:off x="-174396" y="174615"/>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Extract</a:t>
          </a:r>
        </a:p>
      </dsp:txBody>
      <dsp:txXfrm rot="-5400000">
        <a:off x="1" y="407144"/>
        <a:ext cx="813849" cy="348793"/>
      </dsp:txXfrm>
    </dsp:sp>
    <dsp:sp modelId="{6CD1B639-25CB-4B46-A823-BB110B110FC5}">
      <dsp:nvSpPr>
        <dsp:cNvPr id="0" name=""/>
        <dsp:cNvSpPr/>
      </dsp:nvSpPr>
      <dsp:spPr>
        <a:xfrm rot="5400000">
          <a:off x="2759566" y="-1945496"/>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Data from API request. </a:t>
          </a:r>
        </a:p>
      </dsp:txBody>
      <dsp:txXfrm rot="-5400000">
        <a:off x="813850" y="37111"/>
        <a:ext cx="4610259" cy="681935"/>
      </dsp:txXfrm>
    </dsp:sp>
    <dsp:sp modelId="{C715587C-32E5-4E0A-95B5-5C4C38893DD2}">
      <dsp:nvSpPr>
        <dsp:cNvPr id="0" name=""/>
        <dsp:cNvSpPr/>
      </dsp:nvSpPr>
      <dsp:spPr>
        <a:xfrm rot="5400000">
          <a:off x="-174396" y="1189213"/>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Convert</a:t>
          </a:r>
        </a:p>
      </dsp:txBody>
      <dsp:txXfrm rot="-5400000">
        <a:off x="1" y="1421742"/>
        <a:ext cx="813849" cy="348793"/>
      </dsp:txXfrm>
    </dsp:sp>
    <dsp:sp modelId="{5D1C7609-C347-48CE-8F28-F893D22E4A44}">
      <dsp:nvSpPr>
        <dsp:cNvPr id="0" name=""/>
        <dsp:cNvSpPr/>
      </dsp:nvSpPr>
      <dsp:spPr>
        <a:xfrm rot="5400000">
          <a:off x="2759566" y="-930899"/>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To .json  static files.</a:t>
          </a:r>
        </a:p>
      </dsp:txBody>
      <dsp:txXfrm rot="-5400000">
        <a:off x="813850" y="1051708"/>
        <a:ext cx="4610259" cy="681935"/>
      </dsp:txXfrm>
    </dsp:sp>
    <dsp:sp modelId="{E1D50642-B782-41AB-B628-7493DF08095A}">
      <dsp:nvSpPr>
        <dsp:cNvPr id="0" name=""/>
        <dsp:cNvSpPr/>
      </dsp:nvSpPr>
      <dsp:spPr>
        <a:xfrm rot="5400000">
          <a:off x="-174396" y="2203811"/>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Clean</a:t>
          </a:r>
        </a:p>
      </dsp:txBody>
      <dsp:txXfrm rot="-5400000">
        <a:off x="1" y="2436340"/>
        <a:ext cx="813849" cy="348793"/>
      </dsp:txXfrm>
    </dsp:sp>
    <dsp:sp modelId="{BF19CB92-C30C-4DC7-84DE-77B704052848}">
      <dsp:nvSpPr>
        <dsp:cNvPr id="0" name=""/>
        <dsp:cNvSpPr/>
      </dsp:nvSpPr>
      <dsp:spPr>
        <a:xfrm rot="5400000">
          <a:off x="2759566" y="83698"/>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Data for relevance in dictionary format.  </a:t>
          </a:r>
        </a:p>
      </dsp:txBody>
      <dsp:txXfrm rot="-5400000">
        <a:off x="813850" y="2066306"/>
        <a:ext cx="4610259" cy="681935"/>
      </dsp:txXfrm>
    </dsp:sp>
    <dsp:sp modelId="{281EF37C-9405-4CF3-9EA8-873E99A78FE1}">
      <dsp:nvSpPr>
        <dsp:cNvPr id="0" name=""/>
        <dsp:cNvSpPr/>
      </dsp:nvSpPr>
      <dsp:spPr>
        <a:xfrm rot="5400000">
          <a:off x="-174396" y="3218409"/>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Export</a:t>
          </a:r>
        </a:p>
      </dsp:txBody>
      <dsp:txXfrm rot="-5400000">
        <a:off x="1" y="3450938"/>
        <a:ext cx="813849" cy="348793"/>
      </dsp:txXfrm>
    </dsp:sp>
    <dsp:sp modelId="{4B18D7EE-A0BD-4E01-959E-FBA24CA79E23}">
      <dsp:nvSpPr>
        <dsp:cNvPr id="0" name=""/>
        <dsp:cNvSpPr/>
      </dsp:nvSpPr>
      <dsp:spPr>
        <a:xfrm rot="5400000">
          <a:off x="2759566" y="1098296"/>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in .csv format for further analysis.</a:t>
          </a:r>
        </a:p>
      </dsp:txBody>
      <dsp:txXfrm rot="-5400000">
        <a:off x="813850" y="3080904"/>
        <a:ext cx="4610259" cy="6819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DB01E9-147D-4E5A-B484-AB60753BC6D0}">
      <dsp:nvSpPr>
        <dsp:cNvPr id="0" name=""/>
        <dsp:cNvSpPr/>
      </dsp:nvSpPr>
      <dsp:spPr>
        <a:xfrm rot="5400000">
          <a:off x="-174396" y="174615"/>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Extract</a:t>
          </a:r>
        </a:p>
      </dsp:txBody>
      <dsp:txXfrm rot="-5400000">
        <a:off x="1" y="407144"/>
        <a:ext cx="813849" cy="348793"/>
      </dsp:txXfrm>
    </dsp:sp>
    <dsp:sp modelId="{DB60E91F-DBED-4F14-A6FD-33500239440B}">
      <dsp:nvSpPr>
        <dsp:cNvPr id="0" name=""/>
        <dsp:cNvSpPr/>
      </dsp:nvSpPr>
      <dsp:spPr>
        <a:xfrm rot="5400000">
          <a:off x="2759566" y="-1945496"/>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From the Wikipedia page.</a:t>
          </a:r>
        </a:p>
      </dsp:txBody>
      <dsp:txXfrm rot="-5400000">
        <a:off x="813850" y="37111"/>
        <a:ext cx="4610259" cy="681935"/>
      </dsp:txXfrm>
    </dsp:sp>
    <dsp:sp modelId="{546DA17F-B7B7-484D-8FAF-2A82DA58053F}">
      <dsp:nvSpPr>
        <dsp:cNvPr id="0" name=""/>
        <dsp:cNvSpPr/>
      </dsp:nvSpPr>
      <dsp:spPr>
        <a:xfrm rot="5400000">
          <a:off x="-174396" y="1189213"/>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Convert</a:t>
          </a:r>
        </a:p>
      </dsp:txBody>
      <dsp:txXfrm rot="-5400000">
        <a:off x="1" y="1421742"/>
        <a:ext cx="813849" cy="348793"/>
      </dsp:txXfrm>
    </dsp:sp>
    <dsp:sp modelId="{F425894F-165D-4427-8F55-E4C193AA3FEB}">
      <dsp:nvSpPr>
        <dsp:cNvPr id="0" name=""/>
        <dsp:cNvSpPr/>
      </dsp:nvSpPr>
      <dsp:spPr>
        <a:xfrm rot="5400000">
          <a:off x="2759566" y="-930899"/>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To BeautifulSoup4 parse-able format.</a:t>
          </a:r>
        </a:p>
      </dsp:txBody>
      <dsp:txXfrm rot="-5400000">
        <a:off x="813850" y="1051708"/>
        <a:ext cx="4610259" cy="681935"/>
      </dsp:txXfrm>
    </dsp:sp>
    <dsp:sp modelId="{DCC55C9B-2B77-4C04-8963-1A599D9B800D}">
      <dsp:nvSpPr>
        <dsp:cNvPr id="0" name=""/>
        <dsp:cNvSpPr/>
      </dsp:nvSpPr>
      <dsp:spPr>
        <a:xfrm rot="5400000">
          <a:off x="-174396" y="2203811"/>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Clean</a:t>
          </a:r>
        </a:p>
      </dsp:txBody>
      <dsp:txXfrm rot="-5400000">
        <a:off x="1" y="2436340"/>
        <a:ext cx="813849" cy="348793"/>
      </dsp:txXfrm>
    </dsp:sp>
    <dsp:sp modelId="{0CF9A5A7-05BA-4035-BD80-C8986374C015}">
      <dsp:nvSpPr>
        <dsp:cNvPr id="0" name=""/>
        <dsp:cNvSpPr/>
      </dsp:nvSpPr>
      <dsp:spPr>
        <a:xfrm rot="5400000">
          <a:off x="2759566" y="83698"/>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Data for relevance in dictionary format.</a:t>
          </a:r>
        </a:p>
      </dsp:txBody>
      <dsp:txXfrm rot="-5400000">
        <a:off x="813850" y="2066306"/>
        <a:ext cx="4610259" cy="681935"/>
      </dsp:txXfrm>
    </dsp:sp>
    <dsp:sp modelId="{26678E26-B509-438E-893C-12449FB6D916}">
      <dsp:nvSpPr>
        <dsp:cNvPr id="0" name=""/>
        <dsp:cNvSpPr/>
      </dsp:nvSpPr>
      <dsp:spPr>
        <a:xfrm rot="5400000">
          <a:off x="-174396" y="3218409"/>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Export</a:t>
          </a:r>
        </a:p>
      </dsp:txBody>
      <dsp:txXfrm rot="-5400000">
        <a:off x="1" y="3450938"/>
        <a:ext cx="813849" cy="348793"/>
      </dsp:txXfrm>
    </dsp:sp>
    <dsp:sp modelId="{D75843D4-C689-4027-8D18-4D641FB888F0}">
      <dsp:nvSpPr>
        <dsp:cNvPr id="0" name=""/>
        <dsp:cNvSpPr/>
      </dsp:nvSpPr>
      <dsp:spPr>
        <a:xfrm rot="5400000">
          <a:off x="2759566" y="1098296"/>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in .csv format for further analysis.</a:t>
          </a:r>
        </a:p>
      </dsp:txBody>
      <dsp:txXfrm rot="-5400000">
        <a:off x="813850" y="3080904"/>
        <a:ext cx="4610259" cy="681935"/>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9/13/2021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jpeg>
</file>

<file path=ppt/media/image27.png>
</file>

<file path=ppt/media/image28.png>
</file>

<file path=ppt/media/image29.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Tarster/IBM-Data-Science-Capstone-Project/blob/master/Week%201/EDA.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Tarster/IBM-Data-Science-Capstone-Project/blob/master/Week%202/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arster/IBM-Data-Science-Capstone-Project/blob/master/Week%202/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arster/IBM-Data-Science-Capstone-Project/blob/master/Week%203/Interactive%20Visual%20Analytics%20with%20Folium%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arster/IBM-Data-Science-Capstone-Project/blob/master/Week%203/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arster/IBM-Data-Science-Capstone-Project/blob/master/Week%204/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jpg"/><Relationship Id="rId4" Type="http://schemas.openxmlformats.org/officeDocument/2006/relationships/hyperlink" Target="https://github.com/Tarster/IBM-Data-Science-Capstone-Project/blob/master/Week%204/Machine%20Learning%20Prediction.ipynb"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Tarster/IBM-Data-Science-Capstone-Project/blob/master/Week%201/Capstone%20Project.ipynb"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Tarster/IBM-Data-Science-Capstone-Project/blob/master/Week%201/Data%20Collection%20with%20Web%20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Ram Kiran Devireddy</a:t>
            </a:r>
          </a:p>
          <a:p>
            <a:r>
              <a:rPr lang="en-US" dirty="0">
                <a:solidFill>
                  <a:schemeClr val="bg2"/>
                </a:solidFill>
                <a:latin typeface="Abadi"/>
                <a:ea typeface="SF Pro" pitchFamily="2" charset="0"/>
                <a:cs typeface="SF Pro" pitchFamily="2" charset="0"/>
              </a:rPr>
              <a:t>13</a:t>
            </a:r>
            <a:r>
              <a:rPr lang="en-US" baseline="30000" dirty="0">
                <a:solidFill>
                  <a:schemeClr val="bg2"/>
                </a:solidFill>
                <a:latin typeface="Abadi"/>
                <a:ea typeface="SF Pro" pitchFamily="2" charset="0"/>
                <a:cs typeface="SF Pro" pitchFamily="2" charset="0"/>
              </a:rPr>
              <a:t>th</a:t>
            </a:r>
            <a:r>
              <a:rPr lang="en-US" dirty="0">
                <a:solidFill>
                  <a:schemeClr val="bg2"/>
                </a:solidFill>
                <a:latin typeface="Abadi"/>
                <a:ea typeface="SF Pro" pitchFamily="2" charset="0"/>
                <a:cs typeface="SF Pro" pitchFamily="2" charset="0"/>
              </a:rPr>
              <a:t> Sept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783189" cy="4351338"/>
          </a:xfrm>
          <a:prstGeom prst="rect">
            <a:avLst/>
          </a:prstGeom>
        </p:spPr>
        <p:txBody>
          <a:bodyPr/>
          <a:lstStyle/>
          <a:p>
            <a:pPr marL="457200" indent="-457200" algn="just">
              <a:buAutoNum type="arabicPeriod"/>
            </a:pPr>
            <a:r>
              <a:rPr lang="en-GB" sz="2200" dirty="0">
                <a:solidFill>
                  <a:srgbClr val="0B49CB"/>
                </a:solidFill>
                <a:latin typeface="Abadi" panose="020B0604020104020204" pitchFamily="34" charset="0"/>
              </a:rPr>
              <a:t>Calculate the number of launches per site.</a:t>
            </a:r>
          </a:p>
          <a:p>
            <a:pPr marL="457200" indent="-457200" algn="just">
              <a:buAutoNum type="arabicPeriod"/>
            </a:pPr>
            <a:r>
              <a:rPr lang="en-GB" sz="2200" dirty="0">
                <a:solidFill>
                  <a:srgbClr val="0B49CB"/>
                </a:solidFill>
                <a:latin typeface="Abadi" panose="020B0604020104020204" pitchFamily="34" charset="0"/>
              </a:rPr>
              <a:t>Number of occurrence of each orbit.</a:t>
            </a:r>
          </a:p>
          <a:p>
            <a:pPr marL="457200" indent="-457200" algn="just">
              <a:buAutoNum type="arabicPeriod"/>
            </a:pPr>
            <a:r>
              <a:rPr lang="en-GB" sz="2200" dirty="0">
                <a:solidFill>
                  <a:srgbClr val="0B49CB"/>
                </a:solidFill>
                <a:latin typeface="Abadi" panose="020B0604020104020204" pitchFamily="34" charset="0"/>
              </a:rPr>
              <a:t>Number of occurrences of outcome per orbit.</a:t>
            </a:r>
          </a:p>
          <a:p>
            <a:pPr marL="457200" indent="-457200" algn="just">
              <a:buAutoNum type="arabicPeriod"/>
            </a:pPr>
            <a:r>
              <a:rPr lang="en-GB" sz="2200" dirty="0">
                <a:solidFill>
                  <a:srgbClr val="0B49CB"/>
                </a:solidFill>
                <a:latin typeface="Abadi" panose="020B0604020104020204" pitchFamily="34" charset="0"/>
              </a:rPr>
              <a:t>Create landing outcome label.</a:t>
            </a:r>
          </a:p>
          <a:p>
            <a:pPr marL="0" indent="0">
              <a:buNone/>
            </a:pPr>
            <a:endParaRPr lang="en-GB" sz="2200" dirty="0">
              <a:solidFill>
                <a:schemeClr val="accent3">
                  <a:lumMod val="25000"/>
                </a:schemeClr>
              </a:solidFill>
              <a:latin typeface="Abadi" panose="020B0604020104020204" pitchFamily="34" charset="0"/>
              <a:hlinkClick r:id="rId3"/>
            </a:endParaRPr>
          </a:p>
          <a:p>
            <a:pPr marL="0" indent="0">
              <a:buNone/>
            </a:pPr>
            <a:r>
              <a:rPr lang="en-GB" sz="2200" dirty="0">
                <a:solidFill>
                  <a:schemeClr val="accent3">
                    <a:lumMod val="25000"/>
                  </a:schemeClr>
                </a:solidFill>
                <a:latin typeface="Abadi" panose="020B0604020104020204" pitchFamily="34" charset="0"/>
                <a:hlinkClick r:id="rId3"/>
              </a:rPr>
              <a:t>GitHub</a:t>
            </a:r>
            <a:endParaRPr lang="en-GB"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1026" name="Picture 2" descr="https://camo.githubusercontent.com/e8e1936b908e5aeee60c0685f510d403dc94a6ea/68747470733a2f2f63662d636f75727365732d646174612e73332e75732e636c6f75642d6f626a6563742d73746f726167652e617070646f6d61696e2e636c6f75642f49424d446576656c6f706572536b696c6c734e6574776f726b2d445330373031454e2d536b696c6c734e6574776f726b2f6170692f496d616765732f4f72626974732e706e6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0680" y="1480186"/>
            <a:ext cx="4202146" cy="277871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970679" y="4552950"/>
            <a:ext cx="4314931" cy="369332"/>
          </a:xfrm>
          <a:prstGeom prst="rect">
            <a:avLst/>
          </a:prstGeom>
          <a:noFill/>
        </p:spPr>
        <p:txBody>
          <a:bodyPr wrap="square" rtlCol="0">
            <a:spAutoFit/>
          </a:bodyPr>
          <a:lstStyle/>
          <a:p>
            <a:r>
              <a:rPr lang="en-US" dirty="0"/>
              <a:t>Different orbits in which flight can launched.</a:t>
            </a:r>
            <a:endParaRPr lang="en-IN"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71501" y="5140222"/>
            <a:ext cx="1503436" cy="53220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1622920"/>
            <a:ext cx="10791825" cy="2483741"/>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09876" y="4106661"/>
            <a:ext cx="3636886" cy="2599324"/>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62775" y="4106661"/>
            <a:ext cx="3883933" cy="2599324"/>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9225"/>
            <a:ext cx="10240890" cy="5007986"/>
          </a:xfrm>
          <a:prstGeom prst="rect">
            <a:avLst/>
          </a:prstGeom>
        </p:spPr>
        <p:txBody>
          <a:bodyPr lIns="91440" tIns="45720" rIns="91440" bIns="45720" anchor="t"/>
          <a:lstStyle/>
          <a:p>
            <a:pPr algn="just">
              <a:lnSpc>
                <a:spcPct val="100000"/>
              </a:lnSpc>
              <a:spcBef>
                <a:spcPts val="1400"/>
              </a:spcBef>
            </a:pPr>
            <a:r>
              <a:rPr lang="en-GB" sz="1600" dirty="0">
                <a:solidFill>
                  <a:srgbClr val="0B49CB"/>
                </a:solidFill>
                <a:latin typeface="Abadi"/>
              </a:rPr>
              <a:t>Display the names of the unique launch sites in the space mission.</a:t>
            </a:r>
          </a:p>
          <a:p>
            <a:pPr algn="just">
              <a:lnSpc>
                <a:spcPct val="100000"/>
              </a:lnSpc>
              <a:spcBef>
                <a:spcPts val="1400"/>
              </a:spcBef>
            </a:pPr>
            <a:r>
              <a:rPr lang="en-GB" sz="1600" dirty="0">
                <a:solidFill>
                  <a:srgbClr val="0B49CB"/>
                </a:solidFill>
                <a:latin typeface="Abadi"/>
              </a:rPr>
              <a:t>Display 5 records where launch sites begin with the string ‘CCA’ .</a:t>
            </a:r>
          </a:p>
          <a:p>
            <a:pPr algn="just">
              <a:lnSpc>
                <a:spcPct val="100000"/>
              </a:lnSpc>
              <a:spcBef>
                <a:spcPts val="1400"/>
              </a:spcBef>
            </a:pPr>
            <a:r>
              <a:rPr lang="en-GB" sz="1600" dirty="0">
                <a:solidFill>
                  <a:srgbClr val="0B49CB"/>
                </a:solidFill>
                <a:latin typeface="Abadi"/>
              </a:rPr>
              <a:t>Display the total payload mass carried by boosters launched by NASA.</a:t>
            </a:r>
          </a:p>
          <a:p>
            <a:pPr algn="just">
              <a:lnSpc>
                <a:spcPct val="100000"/>
              </a:lnSpc>
              <a:spcBef>
                <a:spcPts val="1400"/>
              </a:spcBef>
            </a:pPr>
            <a:r>
              <a:rPr lang="en-GB" sz="1600" dirty="0">
                <a:solidFill>
                  <a:srgbClr val="0B49CB"/>
                </a:solidFill>
                <a:latin typeface="Abadi"/>
              </a:rPr>
              <a:t>Display average payload mass carried by booster version ‘F9 v1.1’.</a:t>
            </a:r>
          </a:p>
          <a:p>
            <a:pPr algn="just">
              <a:lnSpc>
                <a:spcPct val="100000"/>
              </a:lnSpc>
              <a:spcBef>
                <a:spcPts val="1400"/>
              </a:spcBef>
            </a:pPr>
            <a:r>
              <a:rPr lang="en-GB" sz="1600" dirty="0">
                <a:solidFill>
                  <a:srgbClr val="0B49CB"/>
                </a:solidFill>
                <a:latin typeface="Abadi"/>
              </a:rPr>
              <a:t>List the date when the first successful landing outcome in ground pad was achieved.</a:t>
            </a:r>
          </a:p>
          <a:p>
            <a:pPr algn="just">
              <a:lnSpc>
                <a:spcPct val="100000"/>
              </a:lnSpc>
              <a:spcBef>
                <a:spcPts val="1400"/>
              </a:spcBef>
            </a:pPr>
            <a:r>
              <a:rPr lang="en-GB" sz="1600" dirty="0">
                <a:solidFill>
                  <a:srgbClr val="0B49CB"/>
                </a:solidFill>
                <a:latin typeface="Abadi"/>
              </a:rPr>
              <a:t>List the names of the boosters which have success in drone ship and have payload mass greater than 4000 but less than 6000.</a:t>
            </a:r>
          </a:p>
          <a:p>
            <a:pPr algn="just">
              <a:lnSpc>
                <a:spcPct val="100000"/>
              </a:lnSpc>
              <a:spcBef>
                <a:spcPts val="1400"/>
              </a:spcBef>
            </a:pPr>
            <a:r>
              <a:rPr lang="en-GB" sz="1600" dirty="0">
                <a:solidFill>
                  <a:srgbClr val="0B49CB"/>
                </a:solidFill>
                <a:latin typeface="Abadi"/>
              </a:rPr>
              <a:t>List the total number of successful and failure mission outcomes.</a:t>
            </a:r>
          </a:p>
          <a:p>
            <a:pPr algn="just">
              <a:lnSpc>
                <a:spcPct val="100000"/>
              </a:lnSpc>
              <a:spcBef>
                <a:spcPts val="1400"/>
              </a:spcBef>
            </a:pPr>
            <a:r>
              <a:rPr lang="en-GB" sz="1600" dirty="0">
                <a:solidFill>
                  <a:srgbClr val="0B49CB"/>
                </a:solidFill>
                <a:latin typeface="Abadi"/>
              </a:rPr>
              <a:t>List the names of the booster versions which have carried the maximum payload mass.</a:t>
            </a:r>
          </a:p>
          <a:p>
            <a:pPr algn="just">
              <a:lnSpc>
                <a:spcPct val="100000"/>
              </a:lnSpc>
              <a:spcBef>
                <a:spcPts val="1400"/>
              </a:spcBef>
            </a:pPr>
            <a:r>
              <a:rPr lang="en-GB" sz="1600" dirty="0">
                <a:solidFill>
                  <a:srgbClr val="0B49CB"/>
                </a:solidFill>
                <a:latin typeface="Abadi"/>
              </a:rPr>
              <a:t>List the failed landing outcomes in drone ship, their booster versions, and launch site names for in year 2015.</a:t>
            </a:r>
          </a:p>
          <a:p>
            <a:pPr algn="just">
              <a:lnSpc>
                <a:spcPct val="100000"/>
              </a:lnSpc>
              <a:spcBef>
                <a:spcPts val="1400"/>
              </a:spcBef>
            </a:pPr>
            <a:r>
              <a:rPr lang="en-GB" sz="1600" dirty="0">
                <a:solidFill>
                  <a:srgbClr val="0B49CB"/>
                </a:solidFill>
                <a:latin typeface="Abadi"/>
              </a:rPr>
              <a:t>Rank the count of landing outcomes (such as Failure (drone ship) or Success (ground pad)) between the date 2010 06 04 and 2017 03 20 , in descending order.</a:t>
            </a:r>
            <a:endParaRPr lang="en-US" dirty="0"/>
          </a:p>
          <a:p>
            <a:pPr>
              <a:lnSpc>
                <a:spcPct val="100000"/>
              </a:lnSpc>
              <a:spcBef>
                <a:spcPts val="1400"/>
              </a:spcBef>
            </a:pPr>
            <a:r>
              <a:rPr lang="en-US" sz="1600" dirty="0">
                <a:solidFill>
                  <a:srgbClr val="0B49CB"/>
                </a:solidFill>
                <a:latin typeface="Abadi"/>
                <a:hlinkClick r:id="rId3"/>
              </a:rPr>
              <a:t>GitHub</a:t>
            </a:r>
            <a:endParaRPr lang="en-GB" sz="1600" dirty="0">
              <a:solidFill>
                <a:srgbClr val="0B49CB"/>
              </a:solidFill>
              <a:latin typeface="Abadi"/>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Map objects which are created and added to the folium map are given below:</a:t>
            </a:r>
          </a:p>
          <a:p>
            <a:pPr lvl="1" algn="just">
              <a:lnSpc>
                <a:spcPct val="100000"/>
              </a:lnSpc>
              <a:spcBef>
                <a:spcPts val="1400"/>
              </a:spcBef>
            </a:pPr>
            <a:r>
              <a:rPr lang="en-GB" sz="1600" dirty="0">
                <a:solidFill>
                  <a:srgbClr val="0B49CB"/>
                </a:solidFill>
                <a:latin typeface="Abadi" panose="020B0604020104020204" pitchFamily="34" charset="0"/>
              </a:rPr>
              <a:t>Markers: Added to mark a specific area with a text label on a specific coordinate.</a:t>
            </a:r>
          </a:p>
          <a:p>
            <a:pPr lvl="1" algn="just">
              <a:lnSpc>
                <a:spcPct val="100000"/>
              </a:lnSpc>
              <a:spcBef>
                <a:spcPts val="1400"/>
              </a:spcBef>
            </a:pPr>
            <a:r>
              <a:rPr lang="en-GB" sz="1600" dirty="0">
                <a:solidFill>
                  <a:srgbClr val="0B49CB"/>
                </a:solidFill>
                <a:latin typeface="Abadi" panose="020B0604020104020204" pitchFamily="34" charset="0"/>
              </a:rPr>
              <a:t>Circles: Added to highlight circle areas with a text label on a specific coordinate.</a:t>
            </a:r>
          </a:p>
          <a:p>
            <a:pPr lvl="1" algn="just">
              <a:lnSpc>
                <a:spcPct val="100000"/>
              </a:lnSpc>
              <a:spcBef>
                <a:spcPts val="1400"/>
              </a:spcBef>
            </a:pPr>
            <a:r>
              <a:rPr lang="en-GB" sz="1600" dirty="0">
                <a:solidFill>
                  <a:srgbClr val="0B49CB"/>
                </a:solidFill>
                <a:latin typeface="Abadi" panose="020B0604020104020204" pitchFamily="34" charset="0"/>
              </a:rPr>
              <a:t>Marker Cluster: Marker clusters were used to simplify the containing many markers having the same coordinates.</a:t>
            </a:r>
          </a:p>
          <a:p>
            <a:pPr lvl="1" algn="just">
              <a:lnSpc>
                <a:spcPct val="100000"/>
              </a:lnSpc>
              <a:spcBef>
                <a:spcPts val="1400"/>
              </a:spcBef>
            </a:pPr>
            <a:r>
              <a:rPr lang="en-GB" sz="1600" dirty="0">
                <a:solidFill>
                  <a:srgbClr val="0B49CB"/>
                </a:solidFill>
                <a:latin typeface="Abadi" panose="020B0604020104020204" pitchFamily="34" charset="0"/>
              </a:rPr>
              <a:t>Mouse Position: Used to get coordinate for a mouse over a point on the map (proximities). It helps to find the coordinates easily of any points of interests while exploring the map.</a:t>
            </a:r>
          </a:p>
          <a:p>
            <a:pPr lvl="1" algn="just">
              <a:lnSpc>
                <a:spcPct val="100000"/>
              </a:lnSpc>
              <a:spcBef>
                <a:spcPts val="1400"/>
              </a:spcBef>
            </a:pPr>
            <a:r>
              <a:rPr lang="en-GB" sz="1600" dirty="0">
                <a:solidFill>
                  <a:srgbClr val="0B49CB"/>
                </a:solidFill>
                <a:latin typeface="Abadi" panose="020B0604020104020204" pitchFamily="34" charset="0"/>
              </a:rPr>
              <a:t>Polyline: It draws polyline overlays on a map. It was used to denote the distance between a launch site and its proximities(such as Railway station, city, etc.).</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GB" sz="1600" dirty="0">
                <a:solidFill>
                  <a:schemeClr val="accent3">
                    <a:lumMod val="25000"/>
                  </a:schemeClr>
                </a:solidFill>
                <a:latin typeface="Abadi" panose="020B0604020104020204" pitchFamily="34" charset="0"/>
              </a:rPr>
              <a:t>Pie chart (total launches for a selected site or the total sites collection)</a:t>
            </a:r>
          </a:p>
          <a:p>
            <a:pPr lvl="1">
              <a:lnSpc>
                <a:spcPct val="100000"/>
              </a:lnSpc>
              <a:spcBef>
                <a:spcPts val="1400"/>
              </a:spcBef>
            </a:pPr>
            <a:r>
              <a:rPr lang="en-GB" sz="1600" dirty="0">
                <a:solidFill>
                  <a:srgbClr val="0B49CB"/>
                </a:solidFill>
                <a:latin typeface="Abadi" panose="020B0604020104020204" pitchFamily="34" charset="0"/>
              </a:rPr>
              <a:t>Shows relative proportions of different sites successful landing distribution.</a:t>
            </a:r>
          </a:p>
          <a:p>
            <a:pPr lvl="1">
              <a:lnSpc>
                <a:spcPct val="100000"/>
              </a:lnSpc>
              <a:spcBef>
                <a:spcPts val="1400"/>
              </a:spcBef>
            </a:pPr>
            <a:r>
              <a:rPr lang="en-GB" sz="1600" dirty="0">
                <a:solidFill>
                  <a:srgbClr val="0B49CB"/>
                </a:solidFill>
                <a:latin typeface="Abadi" panose="020B0604020104020204" pitchFamily="34" charset="0"/>
              </a:rPr>
              <a:t>Shows % of success vs. failure for a given site.</a:t>
            </a:r>
          </a:p>
          <a:p>
            <a:pPr>
              <a:lnSpc>
                <a:spcPct val="100000"/>
              </a:lnSpc>
              <a:spcBef>
                <a:spcPts val="1400"/>
              </a:spcBef>
            </a:pPr>
            <a:r>
              <a:rPr lang="en-GB" sz="1600" dirty="0">
                <a:solidFill>
                  <a:schemeClr val="accent3">
                    <a:lumMod val="25000"/>
                  </a:schemeClr>
                </a:solidFill>
                <a:latin typeface="Abadi" panose="020B0604020104020204" pitchFamily="34" charset="0"/>
              </a:rPr>
              <a:t>Scatter Plot</a:t>
            </a:r>
          </a:p>
          <a:p>
            <a:pPr lvl="1" algn="just">
              <a:lnSpc>
                <a:spcPct val="100000"/>
              </a:lnSpc>
              <a:spcBef>
                <a:spcPts val="1400"/>
              </a:spcBef>
            </a:pPr>
            <a:r>
              <a:rPr lang="en-GB" sz="1600" dirty="0">
                <a:solidFill>
                  <a:srgbClr val="0B49CB"/>
                </a:solidFill>
                <a:latin typeface="Abadi" panose="020B0604020104020204" pitchFamily="34" charset="0"/>
              </a:rPr>
              <a:t>Showing the correlation between Outcome and Payload Mass(Kg) for different Booster Versions with freedom of selection of the range of payload mass of Interest.</a:t>
            </a:r>
          </a:p>
          <a:p>
            <a:pPr>
              <a:lnSpc>
                <a:spcPct val="100000"/>
              </a:lnSpc>
              <a:spcBef>
                <a:spcPts val="1400"/>
              </a:spcBef>
            </a:pPr>
            <a:endParaRPr lang="en-GB" sz="2000" dirty="0">
              <a:solidFill>
                <a:srgbClr val="0B49CB"/>
              </a:solidFill>
              <a:latin typeface="Abadi" panose="020B0604020104020204" pitchFamily="34" charset="0"/>
            </a:endParaRPr>
          </a:p>
          <a:p>
            <a:pPr>
              <a:lnSpc>
                <a:spcPct val="100000"/>
              </a:lnSpc>
              <a:spcBef>
                <a:spcPts val="1400"/>
              </a:spcBef>
            </a:pPr>
            <a:r>
              <a:rPr lang="en-GB" sz="2000" dirty="0">
                <a:solidFill>
                  <a:srgbClr val="0B49CB"/>
                </a:solidFill>
                <a:latin typeface="Abadi" panose="020B0604020104020204" pitchFamily="34" charset="0"/>
                <a:hlinkClick r:id="rId3"/>
              </a:rPr>
              <a:t>GitHub</a:t>
            </a:r>
            <a:endParaRPr lang="en-GB" sz="20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00050" y="6259946"/>
            <a:ext cx="1714500" cy="56572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7" name="Picture 6"/>
          <p:cNvPicPr>
            <a:picLocks noChangeAspect="1"/>
          </p:cNvPicPr>
          <p:nvPr/>
        </p:nvPicPr>
        <p:blipFill>
          <a:blip r:embed="rId4"/>
          <a:stretch>
            <a:fillRect/>
          </a:stretch>
        </p:blipFill>
        <p:spPr>
          <a:xfrm>
            <a:off x="2447925" y="1463616"/>
            <a:ext cx="7382512" cy="4451409"/>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6"/>
            <a:ext cx="4635750" cy="46887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lnSpc>
                <a:spcPct val="100000"/>
              </a:lnSpc>
              <a:spcBef>
                <a:spcPts val="1400"/>
              </a:spcBef>
            </a:pPr>
            <a:r>
              <a:rPr lang="en-GB" sz="2200" dirty="0">
                <a:solidFill>
                  <a:schemeClr val="accent3">
                    <a:lumMod val="25000"/>
                  </a:schemeClr>
                </a:solidFill>
                <a:latin typeface="Abadi" panose="020B0604020104020204" pitchFamily="34" charset="0"/>
              </a:rPr>
              <a:t>Models were built using Scikit-Learn, data were previously normalized and models hyper parameters were found using a Grid Search with a 10 fold cross validation, in the end the best performing model has been selected based on accuracy.</a:t>
            </a:r>
          </a:p>
          <a:p>
            <a:pPr>
              <a:lnSpc>
                <a:spcPct val="100000"/>
              </a:lnSpc>
              <a:spcBef>
                <a:spcPts val="1400"/>
              </a:spcBef>
            </a:pPr>
            <a:endParaRPr lang="en-GB" sz="2200" dirty="0">
              <a:solidFill>
                <a:schemeClr val="accent3">
                  <a:lumMod val="25000"/>
                </a:schemeClr>
              </a:solidFill>
              <a:latin typeface="Abadi" panose="020B0604020104020204" pitchFamily="34" charset="0"/>
              <a:hlinkClick r:id="rId4"/>
            </a:endParaRPr>
          </a:p>
          <a:p>
            <a:pPr>
              <a:lnSpc>
                <a:spcPct val="100000"/>
              </a:lnSpc>
              <a:spcBef>
                <a:spcPts val="1400"/>
              </a:spcBef>
            </a:pPr>
            <a:r>
              <a:rPr lang="en-GB" sz="2200" dirty="0">
                <a:solidFill>
                  <a:schemeClr val="accent3">
                    <a:lumMod val="25000"/>
                  </a:schemeClr>
                </a:solidFill>
                <a:latin typeface="Abadi" panose="020B0604020104020204" pitchFamily="34" charset="0"/>
                <a:hlinkClick r:id="rId4"/>
              </a:rPr>
              <a:t>GitHub</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9079" y="1609725"/>
            <a:ext cx="5098893" cy="4306062"/>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586153"/>
            <a:ext cx="10515600" cy="821285"/>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This chart seems to indicate that a “young” launching site will probably a lower success rate than one which had a lot of rocket launched from.</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550" y="1685979"/>
            <a:ext cx="10982326" cy="316034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059128"/>
            <a:ext cx="10869539" cy="966445"/>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It seems like a lot of rocket launched had a payload between 500kg and 6000kg. Also, the launching site VAFB SLC 4E seems to be a site where there are not that much rocket launched. An impact of the payload could be possible but it will need further analysis.</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657" y="1838325"/>
            <a:ext cx="11297389" cy="267652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251775"/>
            <a:ext cx="10515600" cy="1175436"/>
          </a:xfrm>
          <a:prstGeom prst="rect">
            <a:avLst/>
          </a:prstGeom>
        </p:spPr>
        <p:txBody>
          <a:bodyPr>
            <a:normAutofit/>
          </a:bodyPr>
          <a:lstStyle/>
          <a:p>
            <a:pPr algn="just"/>
            <a:r>
              <a:rPr lang="en-GB" sz="1600" dirty="0">
                <a:solidFill>
                  <a:srgbClr val="0B49CB"/>
                </a:solidFill>
                <a:latin typeface="Abadi" panose="020B0604020104020204"/>
              </a:rPr>
              <a:t>There is a strong correlation between these two indeed as we can observe the SO or GTO Orbit type are quite risky as the success rate is below 0.6. However, some orbit type provide a 1.0 success rate which is perfect but can hide suspicious data. Indeed if for this orbit type only one rocket has been launched the reliability of this </a:t>
            </a:r>
            <a:r>
              <a:rPr lang="en-IN" sz="1600" dirty="0">
                <a:solidFill>
                  <a:srgbClr val="0B49CB"/>
                </a:solidFill>
                <a:latin typeface="Abadi" panose="020B0604020104020204"/>
              </a:rPr>
              <a:t>hypothesis is null.</a:t>
            </a:r>
            <a:endParaRPr lang="en-US" sz="1200" dirty="0">
              <a:solidFill>
                <a:srgbClr val="0B49CB"/>
              </a:solidFill>
              <a:latin typeface="Abadi" panose="020B0604020104020204"/>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8063" y="1594079"/>
            <a:ext cx="5015873" cy="366984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7665" y="5152624"/>
            <a:ext cx="10515600" cy="872949"/>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This chart confirmed what has been said before, some Orbit type have only couples of Flights in their history and thus make data quite confusing. However for the GTO,VLEO and ISS it seems like there are enough data to be confident on those data.</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890" y="1702523"/>
            <a:ext cx="10987151" cy="300248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5173145"/>
            <a:ext cx="10515601" cy="635924"/>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Here we can observe that certain sites have a strong relation with the payload mass, for example the GTO and ISS.</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64" y="1722095"/>
            <a:ext cx="11147367" cy="281665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52018" y="5425267"/>
            <a:ext cx="10687961" cy="690068"/>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Here the chart demonstrates that as Humans learn more and more through the years thanks of Sciences, it results in a significant rocket launches success rate increasing.</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8063" y="1708365"/>
            <a:ext cx="5015873" cy="344127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r>
              <a:rPr lang="en-IN" sz="2000" dirty="0">
                <a:latin typeface="Abadi" panose="020B0604020104020204"/>
              </a:rPr>
              <a:t>Launch sites are :</a:t>
            </a:r>
          </a:p>
          <a:p>
            <a:pPr lvl="1"/>
            <a:r>
              <a:rPr lang="en-IN" sz="1600" dirty="0">
                <a:solidFill>
                  <a:srgbClr val="0B49CB"/>
                </a:solidFill>
                <a:latin typeface="Abadi" panose="020B0604020104020204"/>
              </a:rPr>
              <a:t>CCAFS LC-40</a:t>
            </a:r>
          </a:p>
          <a:p>
            <a:pPr lvl="1"/>
            <a:r>
              <a:rPr lang="en-IN" sz="1600" dirty="0">
                <a:solidFill>
                  <a:srgbClr val="0B49CB"/>
                </a:solidFill>
                <a:latin typeface="Abadi" panose="020B0604020104020204"/>
              </a:rPr>
              <a:t>CCAFS SLC-40</a:t>
            </a:r>
          </a:p>
          <a:p>
            <a:pPr lvl="1"/>
            <a:r>
              <a:rPr lang="en-IN" sz="1600" dirty="0">
                <a:solidFill>
                  <a:srgbClr val="0B49CB"/>
                </a:solidFill>
                <a:latin typeface="Abadi" panose="020B0604020104020204"/>
              </a:rPr>
              <a:t>KSC LC-39A</a:t>
            </a:r>
          </a:p>
          <a:p>
            <a:pPr lvl="1"/>
            <a:r>
              <a:rPr lang="en-IN" sz="1600" dirty="0">
                <a:solidFill>
                  <a:srgbClr val="0B49CB"/>
                </a:solidFill>
                <a:latin typeface="Abadi" panose="020B0604020104020204"/>
              </a:rPr>
              <a:t>VAFB SLC-4E</a:t>
            </a:r>
            <a:endParaRPr lang="en-US" sz="1600" dirty="0">
              <a:solidFill>
                <a:srgbClr val="0B49CB"/>
              </a:solidFill>
              <a:latin typeface="Abadi" panose="020B0604020104020204"/>
            </a:endParaRPr>
          </a:p>
          <a:p>
            <a:endParaRPr lang="en-US" sz="2000" dirty="0">
              <a:latin typeface="Abadi" panose="020B0604020104020204"/>
            </a:endParaRPr>
          </a:p>
          <a:p>
            <a:r>
              <a:rPr lang="en-US" sz="2000" dirty="0">
                <a:latin typeface="Abadi" panose="020B0604020104020204"/>
              </a:rPr>
              <a:t>SQL QUERY:  </a:t>
            </a:r>
            <a:r>
              <a:rPr lang="en-US" sz="1600" dirty="0">
                <a:solidFill>
                  <a:srgbClr val="0B49CB"/>
                </a:solidFill>
                <a:latin typeface="Abadi" panose="020B0604020104020204"/>
              </a:rPr>
              <a:t>select distinct(</a:t>
            </a:r>
            <a:r>
              <a:rPr lang="en-US" sz="1600" dirty="0" err="1">
                <a:solidFill>
                  <a:srgbClr val="0B49CB"/>
                </a:solidFill>
                <a:latin typeface="Abadi" panose="020B0604020104020204"/>
              </a:rPr>
              <a:t>launch_site</a:t>
            </a:r>
            <a:r>
              <a:rPr lang="en-US" sz="1600" dirty="0">
                <a:solidFill>
                  <a:srgbClr val="0B49CB"/>
                </a:solidFill>
                <a:latin typeface="Abadi" panose="020B0604020104020204"/>
              </a:rPr>
              <a:t>) from SPACEXTBL;</a:t>
            </a:r>
            <a:endParaRPr lang="en-IN" sz="2000" dirty="0">
              <a:solidFill>
                <a:srgbClr val="0B49CB"/>
              </a:solidFill>
              <a:latin typeface="Abadi" panose="020B0604020104020204"/>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r>
              <a:rPr lang="en-GB" sz="2000" dirty="0"/>
              <a:t>5 records where launch sites begin with `CCA` :</a:t>
            </a: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r>
              <a:rPr lang="en-US" sz="2000" dirty="0">
                <a:latin typeface="Abadi" panose="020B0604020104020204"/>
              </a:rPr>
              <a:t>SQL QUERY: </a:t>
            </a:r>
            <a:r>
              <a:rPr lang="en-GB" sz="1600" dirty="0">
                <a:solidFill>
                  <a:srgbClr val="0B49CB"/>
                </a:solidFill>
                <a:latin typeface="Abadi" panose="020B0604020104020204"/>
              </a:rPr>
              <a:t>select * from SPACEXTBL where </a:t>
            </a:r>
            <a:r>
              <a:rPr lang="en-GB" sz="1600" dirty="0" err="1">
                <a:solidFill>
                  <a:srgbClr val="0B49CB"/>
                </a:solidFill>
                <a:latin typeface="Abadi" panose="020B0604020104020204"/>
              </a:rPr>
              <a:t>launch_site</a:t>
            </a:r>
            <a:r>
              <a:rPr lang="en-GB" sz="1600" dirty="0">
                <a:solidFill>
                  <a:srgbClr val="0B49CB"/>
                </a:solidFill>
                <a:latin typeface="Abadi" panose="020B0604020104020204"/>
              </a:rPr>
              <a:t> like 'CCA%' limit 5;</a:t>
            </a:r>
            <a:endParaRPr lang="en-US" sz="20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a:blip r:embed="rId3"/>
          <a:stretch>
            <a:fillRect/>
          </a:stretch>
        </p:blipFill>
        <p:spPr>
          <a:xfrm>
            <a:off x="770010" y="2531007"/>
            <a:ext cx="10515601" cy="201605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094725" cy="4351338"/>
          </a:xfrm>
          <a:prstGeom prst="rect">
            <a:avLst/>
          </a:prstGeom>
        </p:spPr>
        <p:txBody>
          <a:bodyPr>
            <a:normAutofit/>
          </a:bodyPr>
          <a:lstStyle/>
          <a:p>
            <a:pPr>
              <a:lnSpc>
                <a:spcPct val="100000"/>
              </a:lnSpc>
              <a:spcBef>
                <a:spcPts val="1400"/>
              </a:spcBef>
            </a:pPr>
            <a:r>
              <a:rPr lang="en-GB" sz="2000" dirty="0">
                <a:solidFill>
                  <a:srgbClr val="0B49CB"/>
                </a:solidFill>
              </a:rPr>
              <a:t>The total payload carried by boosters from NASA is </a:t>
            </a:r>
            <a:r>
              <a:rPr lang="en-GB" sz="2000" b="1" dirty="0">
                <a:solidFill>
                  <a:srgbClr val="0B49CB"/>
                </a:solidFill>
              </a:rPr>
              <a:t>45596</a:t>
            </a:r>
            <a:r>
              <a:rPr lang="en-GB" sz="2000" dirty="0">
                <a:solidFill>
                  <a:srgbClr val="0B49CB"/>
                </a:solidFill>
              </a:rPr>
              <a:t> kg.</a:t>
            </a:r>
          </a:p>
          <a:p>
            <a:pPr>
              <a:lnSpc>
                <a:spcPct val="100000"/>
              </a:lnSpc>
              <a:spcBef>
                <a:spcPts val="1400"/>
              </a:spcBef>
            </a:pPr>
            <a:endParaRPr lang="en-GB" sz="2000" dirty="0">
              <a:solidFill>
                <a:srgbClr val="0B49CB"/>
              </a:solidFill>
              <a:latin typeface="Abadi" panose="020B0604020104020204" pitchFamily="34" charset="0"/>
            </a:endParaRPr>
          </a:p>
          <a:p>
            <a:pPr>
              <a:lnSpc>
                <a:spcPct val="100000"/>
              </a:lnSpc>
              <a:spcBef>
                <a:spcPts val="1400"/>
              </a:spcBef>
            </a:pPr>
            <a:r>
              <a:rPr lang="en-GB" sz="2000" dirty="0">
                <a:latin typeface="Abadi" panose="020B0604020104020204" pitchFamily="34" charset="0"/>
              </a:rPr>
              <a:t>SQL QUERY: </a:t>
            </a:r>
            <a:r>
              <a:rPr lang="en-GB" sz="1600" dirty="0">
                <a:solidFill>
                  <a:srgbClr val="0B49CB"/>
                </a:solidFill>
                <a:latin typeface="Abadi" panose="020B0604020104020204"/>
              </a:rPr>
              <a:t>select sum(</a:t>
            </a:r>
            <a:r>
              <a:rPr lang="en-GB" sz="1600" dirty="0" err="1">
                <a:solidFill>
                  <a:srgbClr val="0B49CB"/>
                </a:solidFill>
                <a:latin typeface="Abadi" panose="020B0604020104020204"/>
              </a:rPr>
              <a:t>payload_mass__kg</a:t>
            </a:r>
            <a:r>
              <a:rPr lang="en-GB" sz="1600" dirty="0">
                <a:solidFill>
                  <a:srgbClr val="0B49CB"/>
                </a:solidFill>
                <a:latin typeface="Abadi" panose="020B0604020104020204"/>
              </a:rPr>
              <a:t>_) from SPACEXTBL where customer = 'NASA (CRS)';</a:t>
            </a:r>
          </a:p>
          <a:p>
            <a:pPr>
              <a:lnSpc>
                <a:spcPct val="100000"/>
              </a:lnSpc>
              <a:spcBef>
                <a:spcPts val="1400"/>
              </a:spcBef>
            </a:pPr>
            <a:endParaRPr lang="en-US" sz="1800" dirty="0">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398733" cy="4351338"/>
          </a:xfrm>
          <a:prstGeom prst="rect">
            <a:avLst/>
          </a:prstGeom>
        </p:spPr>
        <p:txBody>
          <a:bodyPr>
            <a:normAutofit/>
          </a:bodyPr>
          <a:lstStyle/>
          <a:p>
            <a:r>
              <a:rPr lang="en-GB" sz="2000" dirty="0">
                <a:solidFill>
                  <a:srgbClr val="0B49CB"/>
                </a:solidFill>
                <a:latin typeface="Abadi" panose="020B0604020104020204"/>
              </a:rPr>
              <a:t>The average payload mass carried by booster version F9 v1.1 is </a:t>
            </a:r>
            <a:r>
              <a:rPr lang="en-IN" sz="2000" b="1" dirty="0">
                <a:solidFill>
                  <a:srgbClr val="0B49CB"/>
                </a:solidFill>
                <a:latin typeface="Abadi" panose="020B0604020104020204"/>
              </a:rPr>
              <a:t>2534</a:t>
            </a:r>
            <a:r>
              <a:rPr lang="en-IN" sz="2000" dirty="0">
                <a:solidFill>
                  <a:srgbClr val="0B49CB"/>
                </a:solidFill>
                <a:latin typeface="Abadi" panose="020B0604020104020204"/>
              </a:rPr>
              <a:t> kg.</a:t>
            </a:r>
          </a:p>
          <a:p>
            <a:endParaRPr lang="en-US" sz="2000" dirty="0">
              <a:solidFill>
                <a:srgbClr val="0B49CB"/>
              </a:solidFill>
              <a:latin typeface="Abadi" panose="020B0604020104020204"/>
            </a:endParaRPr>
          </a:p>
          <a:p>
            <a:r>
              <a:rPr lang="en-US" sz="2000" dirty="0">
                <a:latin typeface="Abadi" panose="020B0604020104020204"/>
              </a:rPr>
              <a:t>SQL QUERY: </a:t>
            </a:r>
            <a:r>
              <a:rPr lang="en-GB" sz="1600" dirty="0">
                <a:solidFill>
                  <a:srgbClr val="0B49CB"/>
                </a:solidFill>
                <a:latin typeface="Abadi" panose="020B0604020104020204"/>
              </a:rPr>
              <a:t>select </a:t>
            </a:r>
            <a:r>
              <a:rPr lang="en-GB" sz="1600" dirty="0" err="1">
                <a:solidFill>
                  <a:srgbClr val="0B49CB"/>
                </a:solidFill>
                <a:latin typeface="Abadi" panose="020B0604020104020204"/>
              </a:rPr>
              <a:t>avg</a:t>
            </a:r>
            <a:r>
              <a:rPr lang="en-GB" sz="1600" dirty="0">
                <a:solidFill>
                  <a:srgbClr val="0B49CB"/>
                </a:solidFill>
                <a:latin typeface="Abadi" panose="020B0604020104020204"/>
              </a:rPr>
              <a:t>(</a:t>
            </a:r>
            <a:r>
              <a:rPr lang="en-GB" sz="1600" dirty="0" err="1">
                <a:solidFill>
                  <a:srgbClr val="0B49CB"/>
                </a:solidFill>
                <a:latin typeface="Abadi" panose="020B0604020104020204"/>
              </a:rPr>
              <a:t>payload_mass__kg</a:t>
            </a:r>
            <a:r>
              <a:rPr lang="en-GB" sz="1600" dirty="0">
                <a:solidFill>
                  <a:srgbClr val="0B49CB"/>
                </a:solidFill>
                <a:latin typeface="Abadi" panose="020B0604020104020204"/>
              </a:rPr>
              <a:t>_) from SPACEXTBL where </a:t>
            </a:r>
            <a:r>
              <a:rPr lang="en-GB" sz="1600" dirty="0" err="1">
                <a:solidFill>
                  <a:srgbClr val="0B49CB"/>
                </a:solidFill>
                <a:latin typeface="Abadi" panose="020B0604020104020204"/>
              </a:rPr>
              <a:t>booster_version</a:t>
            </a:r>
            <a:r>
              <a:rPr lang="en-GB" sz="1600" dirty="0">
                <a:solidFill>
                  <a:srgbClr val="0B49CB"/>
                </a:solidFill>
                <a:latin typeface="Abadi" panose="020B0604020104020204"/>
              </a:rPr>
              <a:t> like 'F9 v1.1%';</a:t>
            </a:r>
            <a:endParaRPr lang="en-US" sz="1800" dirty="0">
              <a:solidFill>
                <a:srgbClr val="0B49CB"/>
              </a:solidFill>
              <a:latin typeface="Abadi" panose="020B0604020104020204"/>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r>
              <a:rPr lang="en-GB" sz="2000" dirty="0">
                <a:solidFill>
                  <a:srgbClr val="0B49CB"/>
                </a:solidFill>
                <a:latin typeface="Abadi" panose="020B0604020104020204"/>
              </a:rPr>
              <a:t>The dates of the first successful landing outcome on ground pad was </a:t>
            </a:r>
            <a:r>
              <a:rPr lang="en-IN" sz="2000" b="1" dirty="0">
                <a:solidFill>
                  <a:srgbClr val="0B49CB"/>
                </a:solidFill>
                <a:latin typeface="Abadi" panose="020B0604020104020204"/>
              </a:rPr>
              <a:t>2015-12-22.</a:t>
            </a:r>
          </a:p>
          <a:p>
            <a:endParaRPr lang="en-US" sz="2000" dirty="0">
              <a:latin typeface="Abadi" panose="020B0604020104020204"/>
            </a:endParaRPr>
          </a:p>
          <a:p>
            <a:pPr algn="just"/>
            <a:r>
              <a:rPr lang="en-US" sz="2000" dirty="0">
                <a:latin typeface="Abadi" panose="020B0604020104020204"/>
              </a:rPr>
              <a:t>SQL QUERY: </a:t>
            </a:r>
            <a:r>
              <a:rPr lang="en-GB" sz="1600" dirty="0">
                <a:solidFill>
                  <a:srgbClr val="0B49CB"/>
                </a:solidFill>
                <a:latin typeface="Abadi" panose="020B0604020104020204"/>
              </a:rPr>
              <a:t>select min(DATE) from SPACEXTBL where </a:t>
            </a:r>
            <a:r>
              <a:rPr lang="en-GB" sz="1600" dirty="0" err="1">
                <a:solidFill>
                  <a:srgbClr val="0B49CB"/>
                </a:solidFill>
                <a:latin typeface="Abadi" panose="020B0604020104020204"/>
              </a:rPr>
              <a:t>landing__outcome</a:t>
            </a:r>
            <a:r>
              <a:rPr lang="en-GB" sz="1600" dirty="0">
                <a:solidFill>
                  <a:srgbClr val="0B49CB"/>
                </a:solidFill>
                <a:latin typeface="Abadi" panose="020B0604020104020204"/>
              </a:rPr>
              <a:t> = 'Success (ground pad)';</a:t>
            </a:r>
            <a:endParaRPr lang="en-US" sz="1400" dirty="0">
              <a:solidFill>
                <a:srgbClr val="0B49CB"/>
              </a:solidFill>
              <a:latin typeface="Abadi" panose="020B0604020104020204"/>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algn="just">
              <a:lnSpc>
                <a:spcPct val="100000"/>
              </a:lnSpc>
              <a:spcBef>
                <a:spcPts val="1400"/>
              </a:spcBef>
            </a:pPr>
            <a:r>
              <a:rPr lang="en-US" sz="2000" dirty="0">
                <a:latin typeface="Abadi"/>
              </a:rPr>
              <a:t>List the names of boosters which have successfully landed on drone ship and had payload mass greater than 4000 but less than 6000:</a:t>
            </a:r>
          </a:p>
          <a:p>
            <a:pPr lvl="1" algn="just"/>
            <a:r>
              <a:rPr lang="en-IN" sz="2000" dirty="0">
                <a:solidFill>
                  <a:srgbClr val="0B49CB"/>
                </a:solidFill>
                <a:latin typeface="Abadi" panose="020B0604020104020204"/>
              </a:rPr>
              <a:t>F9 FT B1032.1</a:t>
            </a:r>
          </a:p>
          <a:p>
            <a:pPr lvl="1" algn="just"/>
            <a:r>
              <a:rPr lang="en-IN" sz="2000" dirty="0">
                <a:solidFill>
                  <a:srgbClr val="0B49CB"/>
                </a:solidFill>
                <a:latin typeface="Abadi" panose="020B0604020104020204"/>
              </a:rPr>
              <a:t>F9 B4 B1040.1</a:t>
            </a:r>
          </a:p>
          <a:p>
            <a:pPr lvl="1" algn="just"/>
            <a:r>
              <a:rPr lang="en-IN" sz="2000" dirty="0">
                <a:solidFill>
                  <a:srgbClr val="0B49CB"/>
                </a:solidFill>
                <a:latin typeface="Abadi" panose="020B0604020104020204"/>
              </a:rPr>
              <a:t>F9 B4 B1043.1</a:t>
            </a:r>
            <a:endParaRPr lang="en-US" sz="2000" dirty="0">
              <a:solidFill>
                <a:srgbClr val="0B49CB"/>
              </a:solidFill>
              <a:latin typeface="Abadi" panose="020B0604020104020204"/>
            </a:endParaRPr>
          </a:p>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000" dirty="0">
                <a:latin typeface="Abadi" panose="020B0604020104020204" pitchFamily="34" charset="0"/>
              </a:rPr>
              <a:t>SQL QUERY: </a:t>
            </a:r>
            <a:r>
              <a:rPr lang="en-GB" sz="1600" dirty="0">
                <a:solidFill>
                  <a:srgbClr val="0B49CB"/>
                </a:solidFill>
                <a:latin typeface="Abadi" panose="020B0604020104020204" pitchFamily="34" charset="0"/>
              </a:rPr>
              <a:t>select distinct(</a:t>
            </a:r>
            <a:r>
              <a:rPr lang="en-GB" sz="1600" dirty="0" err="1">
                <a:solidFill>
                  <a:srgbClr val="0B49CB"/>
                </a:solidFill>
                <a:latin typeface="Abadi" panose="020B0604020104020204" pitchFamily="34" charset="0"/>
              </a:rPr>
              <a:t>booster_version</a:t>
            </a:r>
            <a:r>
              <a:rPr lang="en-GB" sz="1600" dirty="0">
                <a:solidFill>
                  <a:srgbClr val="0B49CB"/>
                </a:solidFill>
                <a:latin typeface="Abadi" panose="020B0604020104020204" pitchFamily="34" charset="0"/>
              </a:rPr>
              <a:t>) from SPACEXTBL where </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 'Success (drone ship)' AND </a:t>
            </a:r>
            <a:r>
              <a:rPr lang="en-GB" sz="1600" dirty="0" err="1">
                <a:solidFill>
                  <a:srgbClr val="0B49CB"/>
                </a:solidFill>
                <a:latin typeface="Abadi" panose="020B0604020104020204" pitchFamily="34" charset="0"/>
              </a:rPr>
              <a:t>payload_mass__kg</a:t>
            </a:r>
            <a:r>
              <a:rPr lang="en-GB" sz="1600" dirty="0">
                <a:solidFill>
                  <a:srgbClr val="0B49CB"/>
                </a:solidFill>
                <a:latin typeface="Abadi" panose="020B0604020104020204" pitchFamily="34" charset="0"/>
              </a:rPr>
              <a:t>_ &gt; 4000 AND </a:t>
            </a:r>
            <a:r>
              <a:rPr lang="en-GB" sz="1600" dirty="0" err="1">
                <a:solidFill>
                  <a:srgbClr val="0B49CB"/>
                </a:solidFill>
                <a:latin typeface="Abadi" panose="020B0604020104020204" pitchFamily="34" charset="0"/>
              </a:rPr>
              <a:t>payload_mass__kg</a:t>
            </a:r>
            <a:r>
              <a:rPr lang="en-GB" sz="1600" dirty="0">
                <a:solidFill>
                  <a:srgbClr val="0B49CB"/>
                </a:solidFill>
                <a:latin typeface="Abadi" panose="020B0604020104020204" pitchFamily="34" charset="0"/>
              </a:rPr>
              <a:t>_ &lt; 6000;</a:t>
            </a:r>
            <a:endParaRPr lang="en-US" sz="1600" dirty="0">
              <a:solidFill>
                <a:srgbClr val="0B49CB"/>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78280"/>
            <a:ext cx="10515600" cy="537972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600" dirty="0">
                <a:solidFill>
                  <a:srgbClr val="0B49CB"/>
                </a:solidFill>
                <a:latin typeface="Abadi" panose="020B0604020104020204" pitchFamily="34" charset="0"/>
              </a:rPr>
              <a:t>Collection of Falcon 9 launch data via SpaceX API, and web scrapping, then store it into IBM Db2 for analytics.</a:t>
            </a:r>
          </a:p>
          <a:p>
            <a:pPr lvl="1">
              <a:lnSpc>
                <a:spcPct val="100000"/>
              </a:lnSpc>
              <a:spcBef>
                <a:spcPts val="1400"/>
              </a:spcBef>
            </a:pPr>
            <a:r>
              <a:rPr lang="en-US" sz="1600" dirty="0">
                <a:solidFill>
                  <a:srgbClr val="0B49CB"/>
                </a:solidFill>
                <a:latin typeface="Abadi" panose="020B0604020104020204" pitchFamily="34" charset="0"/>
              </a:rPr>
              <a:t>Data cleaning, replacing missing values with either mean of that table or 0.</a:t>
            </a:r>
          </a:p>
          <a:p>
            <a:pPr lvl="1">
              <a:lnSpc>
                <a:spcPct val="100000"/>
              </a:lnSpc>
              <a:spcBef>
                <a:spcPts val="1400"/>
              </a:spcBef>
            </a:pPr>
            <a:r>
              <a:rPr lang="en-US" sz="1600" dirty="0">
                <a:solidFill>
                  <a:srgbClr val="0B49CB"/>
                </a:solidFill>
                <a:latin typeface="Abadi" panose="020B0604020104020204" pitchFamily="34" charset="0"/>
              </a:rPr>
              <a:t>Visualization of the data</a:t>
            </a:r>
          </a:p>
          <a:p>
            <a:pPr lvl="1">
              <a:lnSpc>
                <a:spcPct val="100000"/>
              </a:lnSpc>
              <a:spcBef>
                <a:spcPts val="1400"/>
              </a:spcBef>
            </a:pPr>
            <a:r>
              <a:rPr lang="en-GB" sz="1600" dirty="0">
                <a:solidFill>
                  <a:srgbClr val="0B49CB"/>
                </a:solidFill>
                <a:latin typeface="Abadi" panose="020B0604020104020204" pitchFamily="34" charset="0"/>
              </a:rPr>
              <a:t>Finally, performance of a predictive analysis to train and evaluate a best model and give prediction over the success of future landings.</a:t>
            </a:r>
            <a:endParaRPr lang="en-US" sz="1600" dirty="0">
              <a:solidFill>
                <a:srgbClr val="0B49CB"/>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GB" sz="1600" dirty="0">
                <a:solidFill>
                  <a:srgbClr val="0B49CB"/>
                </a:solidFill>
                <a:latin typeface="Abadi" panose="020B0604020104020204" pitchFamily="34" charset="0"/>
              </a:rPr>
              <a:t>When Payload was greater than 7500 kg falcon rocket had a higher chance of successful landing.</a:t>
            </a:r>
          </a:p>
          <a:p>
            <a:pPr lvl="1">
              <a:lnSpc>
                <a:spcPct val="100000"/>
              </a:lnSpc>
              <a:spcBef>
                <a:spcPts val="1400"/>
              </a:spcBef>
            </a:pPr>
            <a:r>
              <a:rPr lang="en-GB" sz="1600" dirty="0">
                <a:solidFill>
                  <a:srgbClr val="0B49CB"/>
                </a:solidFill>
                <a:latin typeface="Abadi" panose="020B0604020104020204" pitchFamily="34" charset="0"/>
              </a:rPr>
              <a:t>Among 11 orbit types ES L1, GEO, HEO, SSO were 100 successful with less than 6000 kg payload.</a:t>
            </a:r>
          </a:p>
          <a:p>
            <a:pPr lvl="1">
              <a:lnSpc>
                <a:spcPct val="100000"/>
              </a:lnSpc>
              <a:spcBef>
                <a:spcPts val="1400"/>
              </a:spcBef>
            </a:pPr>
            <a:r>
              <a:rPr lang="en-GB" sz="1600" dirty="0">
                <a:solidFill>
                  <a:srgbClr val="0B49CB"/>
                </a:solidFill>
                <a:latin typeface="Abadi" panose="020B0604020104020204" pitchFamily="34" charset="0"/>
              </a:rPr>
              <a:t>SpaceX has 4 launch sites, one is near California, the other three is near Florida and South Texas. All the sites are in near proximity to ocean and all the sites are bit far away from the city.</a:t>
            </a:r>
          </a:p>
          <a:p>
            <a:pPr lvl="1">
              <a:lnSpc>
                <a:spcPct val="100000"/>
              </a:lnSpc>
              <a:spcBef>
                <a:spcPts val="1400"/>
              </a:spcBef>
            </a:pPr>
            <a:r>
              <a:rPr lang="en-GB" sz="1600" dirty="0">
                <a:solidFill>
                  <a:srgbClr val="0B49CB"/>
                </a:solidFill>
                <a:latin typeface="Abadi" panose="020B0604020104020204" pitchFamily="34" charset="0"/>
              </a:rPr>
              <a:t>All models performed similarly when trained with the data at hand.</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65514"/>
            <a:ext cx="10268104" cy="4761697"/>
          </a:xfrm>
          <a:prstGeom prst="rect">
            <a:avLst/>
          </a:prstGeom>
        </p:spPr>
        <p:txBody>
          <a:bodyPr>
            <a:normAutofit/>
          </a:bodyPr>
          <a:lstStyle/>
          <a:p>
            <a:pPr>
              <a:lnSpc>
                <a:spcPct val="100000"/>
              </a:lnSpc>
              <a:spcBef>
                <a:spcPts val="1400"/>
              </a:spcBef>
            </a:pPr>
            <a:r>
              <a:rPr lang="en-GB" sz="2000" dirty="0">
                <a:solidFill>
                  <a:schemeClr val="accent3">
                    <a:lumMod val="25000"/>
                  </a:schemeClr>
                </a:solidFill>
                <a:latin typeface="Abadi" panose="020B0604020104020204" pitchFamily="34" charset="0"/>
              </a:rPr>
              <a:t>The total number of successful and failure mission outcomes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SQL QUERY: </a:t>
            </a:r>
            <a:r>
              <a:rPr lang="en-GB" sz="1600" dirty="0">
                <a:solidFill>
                  <a:srgbClr val="0B49CB"/>
                </a:solidFill>
                <a:latin typeface="Abadi" panose="020B0604020104020204" pitchFamily="34" charset="0"/>
              </a:rPr>
              <a:t>select  </a:t>
            </a:r>
            <a:r>
              <a:rPr lang="en-GB" sz="1600" dirty="0" err="1">
                <a:solidFill>
                  <a:srgbClr val="0B49CB"/>
                </a:solidFill>
                <a:latin typeface="Abadi" panose="020B0604020104020204" pitchFamily="34" charset="0"/>
              </a:rPr>
              <a:t>mission_outcome,count</a:t>
            </a:r>
            <a:r>
              <a:rPr lang="en-GB" sz="1600" dirty="0">
                <a:solidFill>
                  <a:srgbClr val="0B49CB"/>
                </a:solidFill>
                <a:latin typeface="Abadi" panose="020B0604020104020204" pitchFamily="34" charset="0"/>
              </a:rPr>
              <a:t>(*) from SPACEXTBL group by </a:t>
            </a:r>
            <a:r>
              <a:rPr lang="en-GB" sz="1600" dirty="0" err="1">
                <a:solidFill>
                  <a:srgbClr val="0B49CB"/>
                </a:solidFill>
                <a:latin typeface="Abadi" panose="020B0604020104020204" pitchFamily="34" charset="0"/>
              </a:rPr>
              <a:t>mission_outcome</a:t>
            </a:r>
            <a:r>
              <a:rPr lang="en-GB" sz="1600" dirty="0">
                <a:solidFill>
                  <a:srgbClr val="0B49CB"/>
                </a:solidFill>
                <a:latin typeface="Abadi" panose="020B0604020104020204" pitchFamily="34" charset="0"/>
              </a:rPr>
              <a:t>;</a:t>
            </a:r>
            <a:endParaRPr lang="en-US" sz="20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a:blip r:embed="rId3"/>
          <a:stretch>
            <a:fillRect/>
          </a:stretch>
        </p:blipFill>
        <p:spPr>
          <a:xfrm>
            <a:off x="3175875" y="2359356"/>
            <a:ext cx="5703871" cy="272695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8606"/>
            <a:ext cx="10687962" cy="5410986"/>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gn="just">
              <a:lnSpc>
                <a:spcPct val="100000"/>
              </a:lnSpc>
              <a:spcBef>
                <a:spcPts val="1400"/>
              </a:spcBef>
            </a:pPr>
            <a:r>
              <a:rPr lang="en-US" sz="2000" dirty="0">
                <a:latin typeface="Abadi" panose="020B0604020104020204" pitchFamily="34" charset="0"/>
              </a:rPr>
              <a:t>SQL QUERY: </a:t>
            </a:r>
            <a:r>
              <a:rPr lang="en-GB" sz="1600" dirty="0">
                <a:solidFill>
                  <a:srgbClr val="0B49CB"/>
                </a:solidFill>
                <a:latin typeface="Abadi" panose="020B0604020104020204" pitchFamily="34" charset="0"/>
              </a:rPr>
              <a:t>select distinct(</a:t>
            </a:r>
            <a:r>
              <a:rPr lang="en-GB" sz="1600" dirty="0" err="1">
                <a:solidFill>
                  <a:srgbClr val="0B49CB"/>
                </a:solidFill>
                <a:latin typeface="Abadi" panose="020B0604020104020204" pitchFamily="34" charset="0"/>
              </a:rPr>
              <a:t>booster_version</a:t>
            </a:r>
            <a:r>
              <a:rPr lang="en-GB" sz="1600" dirty="0">
                <a:solidFill>
                  <a:srgbClr val="0B49CB"/>
                </a:solidFill>
                <a:latin typeface="Abadi" panose="020B0604020104020204" pitchFamily="34" charset="0"/>
              </a:rPr>
              <a:t>) from SPACEXTBL where </a:t>
            </a:r>
            <a:r>
              <a:rPr lang="en-GB" sz="1600" dirty="0" err="1">
                <a:solidFill>
                  <a:srgbClr val="0B49CB"/>
                </a:solidFill>
                <a:latin typeface="Abadi" panose="020B0604020104020204" pitchFamily="34" charset="0"/>
              </a:rPr>
              <a:t>payload_mass__kg</a:t>
            </a:r>
            <a:r>
              <a:rPr lang="en-GB" sz="1600" dirty="0">
                <a:solidFill>
                  <a:srgbClr val="0B49CB"/>
                </a:solidFill>
                <a:latin typeface="Abadi" panose="020B0604020104020204" pitchFamily="34" charset="0"/>
              </a:rPr>
              <a:t>_  = (select max(</a:t>
            </a:r>
            <a:r>
              <a:rPr lang="en-GB" sz="1600" dirty="0" err="1">
                <a:solidFill>
                  <a:srgbClr val="0B49CB"/>
                </a:solidFill>
                <a:latin typeface="Abadi" panose="020B0604020104020204" pitchFamily="34" charset="0"/>
              </a:rPr>
              <a:t>payload_mass__kg</a:t>
            </a:r>
            <a:r>
              <a:rPr lang="en-GB" sz="1600" dirty="0">
                <a:solidFill>
                  <a:srgbClr val="0B49CB"/>
                </a:solidFill>
                <a:latin typeface="Abadi" panose="020B0604020104020204" pitchFamily="34" charset="0"/>
              </a:rPr>
              <a:t>_) from SPACEXTBL);</a:t>
            </a:r>
            <a:endParaRPr lang="en-US" sz="20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7" name="Table 6"/>
          <p:cNvGraphicFramePr>
            <a:graphicFrameLocks noGrp="1"/>
          </p:cNvGraphicFramePr>
          <p:nvPr>
            <p:extLst>
              <p:ext uri="{D42A27DB-BD31-4B8C-83A1-F6EECF244321}">
                <p14:modId xmlns:p14="http://schemas.microsoft.com/office/powerpoint/2010/main" val="1563486425"/>
              </p:ext>
            </p:extLst>
          </p:nvPr>
        </p:nvGraphicFramePr>
        <p:xfrm>
          <a:off x="4619937" y="1854295"/>
          <a:ext cx="2507343" cy="3883847"/>
        </p:xfrm>
        <a:graphic>
          <a:graphicData uri="http://schemas.openxmlformats.org/drawingml/2006/table">
            <a:tbl>
              <a:tblPr firstRow="1" bandRow="1">
                <a:tableStyleId>{5940675A-B579-460E-94D1-54222C63F5DA}</a:tableStyleId>
              </a:tblPr>
              <a:tblGrid>
                <a:gridCol w="2507343">
                  <a:extLst>
                    <a:ext uri="{9D8B030D-6E8A-4147-A177-3AD203B41FA5}">
                      <a16:colId xmlns:a16="http://schemas.microsoft.com/office/drawing/2014/main" val="2821393527"/>
                    </a:ext>
                  </a:extLst>
                </a:gridCol>
              </a:tblGrid>
              <a:tr h="296071">
                <a:tc>
                  <a:txBody>
                    <a:bodyPr/>
                    <a:lstStyle/>
                    <a:p>
                      <a:pPr algn="l" fontAlgn="ctr"/>
                      <a:r>
                        <a:rPr lang="en-IN" sz="1400" dirty="0" err="1">
                          <a:effectLst/>
                          <a:latin typeface="Abadi" panose="020B0604020104020204"/>
                        </a:rPr>
                        <a:t>Booster_version</a:t>
                      </a:r>
                      <a:endParaRPr lang="en-IN" sz="1400" b="1" dirty="0">
                        <a:effectLst/>
                        <a:latin typeface="Abadi" panose="020B0604020104020204"/>
                      </a:endParaRPr>
                    </a:p>
                  </a:txBody>
                  <a:tcPr marL="38100" marR="38100" marT="38100" marB="38100" anchor="ctr"/>
                </a:tc>
                <a:extLst>
                  <a:ext uri="{0D108BD9-81ED-4DB2-BD59-A6C34878D82A}">
                    <a16:rowId xmlns:a16="http://schemas.microsoft.com/office/drawing/2014/main" val="2843367723"/>
                  </a:ext>
                </a:extLst>
              </a:tr>
              <a:tr h="330995">
                <a:tc>
                  <a:txBody>
                    <a:bodyPr/>
                    <a:lstStyle/>
                    <a:p>
                      <a:pPr algn="l" fontAlgn="ctr"/>
                      <a:r>
                        <a:rPr lang="en-IN" sz="1400">
                          <a:effectLst/>
                          <a:latin typeface="Abadi" panose="020B0604020104020204"/>
                        </a:rPr>
                        <a:t>F9 B5 B1048.4</a:t>
                      </a:r>
                    </a:p>
                  </a:txBody>
                  <a:tcPr marL="38100" marR="38100" marT="38100" marB="38100" anchor="ctr"/>
                </a:tc>
                <a:extLst>
                  <a:ext uri="{0D108BD9-81ED-4DB2-BD59-A6C34878D82A}">
                    <a16:rowId xmlns:a16="http://schemas.microsoft.com/office/drawing/2014/main" val="1654080680"/>
                  </a:ext>
                </a:extLst>
              </a:tr>
              <a:tr h="296071">
                <a:tc>
                  <a:txBody>
                    <a:bodyPr/>
                    <a:lstStyle/>
                    <a:p>
                      <a:pPr algn="l" fontAlgn="ctr"/>
                      <a:r>
                        <a:rPr lang="en-IN" sz="1400">
                          <a:effectLst/>
                          <a:latin typeface="Abadi" panose="020B0604020104020204"/>
                        </a:rPr>
                        <a:t>F9 B5 B1048.5</a:t>
                      </a:r>
                    </a:p>
                  </a:txBody>
                  <a:tcPr marL="38100" marR="38100" marT="38100" marB="38100" anchor="ctr"/>
                </a:tc>
                <a:extLst>
                  <a:ext uri="{0D108BD9-81ED-4DB2-BD59-A6C34878D82A}">
                    <a16:rowId xmlns:a16="http://schemas.microsoft.com/office/drawing/2014/main" val="809739353"/>
                  </a:ext>
                </a:extLst>
              </a:tr>
              <a:tr h="296071">
                <a:tc>
                  <a:txBody>
                    <a:bodyPr/>
                    <a:lstStyle/>
                    <a:p>
                      <a:pPr algn="l" fontAlgn="ctr"/>
                      <a:r>
                        <a:rPr lang="en-IN" sz="1400" dirty="0">
                          <a:effectLst/>
                          <a:latin typeface="Abadi" panose="020B0604020104020204"/>
                        </a:rPr>
                        <a:t>F9 B5 B1049.4</a:t>
                      </a:r>
                    </a:p>
                  </a:txBody>
                  <a:tcPr marL="38100" marR="38100" marT="38100" marB="38100" anchor="ctr"/>
                </a:tc>
                <a:extLst>
                  <a:ext uri="{0D108BD9-81ED-4DB2-BD59-A6C34878D82A}">
                    <a16:rowId xmlns:a16="http://schemas.microsoft.com/office/drawing/2014/main" val="3796142850"/>
                  </a:ext>
                </a:extLst>
              </a:tr>
              <a:tr h="296071">
                <a:tc>
                  <a:txBody>
                    <a:bodyPr/>
                    <a:lstStyle/>
                    <a:p>
                      <a:pPr algn="l" fontAlgn="ctr"/>
                      <a:r>
                        <a:rPr lang="en-IN" sz="1400" dirty="0">
                          <a:effectLst/>
                          <a:latin typeface="Abadi" panose="020B0604020104020204"/>
                        </a:rPr>
                        <a:t>F9 B5 B1049.5</a:t>
                      </a:r>
                    </a:p>
                  </a:txBody>
                  <a:tcPr marL="38100" marR="38100" marT="38100" marB="38100" anchor="ctr"/>
                </a:tc>
                <a:extLst>
                  <a:ext uri="{0D108BD9-81ED-4DB2-BD59-A6C34878D82A}">
                    <a16:rowId xmlns:a16="http://schemas.microsoft.com/office/drawing/2014/main" val="4148747175"/>
                  </a:ext>
                </a:extLst>
              </a:tr>
              <a:tr h="296071">
                <a:tc>
                  <a:txBody>
                    <a:bodyPr/>
                    <a:lstStyle/>
                    <a:p>
                      <a:pPr algn="l" fontAlgn="ctr"/>
                      <a:r>
                        <a:rPr lang="en-IN" sz="1400" dirty="0">
                          <a:effectLst/>
                          <a:latin typeface="Abadi" panose="020B0604020104020204"/>
                        </a:rPr>
                        <a:t>F9 B5 B1049.7</a:t>
                      </a:r>
                    </a:p>
                  </a:txBody>
                  <a:tcPr marL="38100" marR="38100" marT="38100" marB="38100" anchor="ctr"/>
                </a:tc>
                <a:extLst>
                  <a:ext uri="{0D108BD9-81ED-4DB2-BD59-A6C34878D82A}">
                    <a16:rowId xmlns:a16="http://schemas.microsoft.com/office/drawing/2014/main" val="1339894262"/>
                  </a:ext>
                </a:extLst>
              </a:tr>
              <a:tr h="296071">
                <a:tc>
                  <a:txBody>
                    <a:bodyPr/>
                    <a:lstStyle/>
                    <a:p>
                      <a:pPr algn="l" fontAlgn="ctr"/>
                      <a:r>
                        <a:rPr lang="en-IN" sz="1400">
                          <a:effectLst/>
                          <a:latin typeface="Abadi" panose="020B0604020104020204"/>
                        </a:rPr>
                        <a:t>F9 B5 B1051.3</a:t>
                      </a:r>
                    </a:p>
                  </a:txBody>
                  <a:tcPr marL="38100" marR="38100" marT="38100" marB="38100" anchor="ctr"/>
                </a:tc>
                <a:extLst>
                  <a:ext uri="{0D108BD9-81ED-4DB2-BD59-A6C34878D82A}">
                    <a16:rowId xmlns:a16="http://schemas.microsoft.com/office/drawing/2014/main" val="1400588124"/>
                  </a:ext>
                </a:extLst>
              </a:tr>
              <a:tr h="296071">
                <a:tc>
                  <a:txBody>
                    <a:bodyPr/>
                    <a:lstStyle/>
                    <a:p>
                      <a:pPr algn="l" fontAlgn="ctr"/>
                      <a:r>
                        <a:rPr lang="en-IN" sz="1400" dirty="0">
                          <a:effectLst/>
                          <a:latin typeface="Abadi" panose="020B0604020104020204"/>
                        </a:rPr>
                        <a:t>F9 B5 B1051.4</a:t>
                      </a:r>
                    </a:p>
                  </a:txBody>
                  <a:tcPr marL="38100" marR="38100" marT="38100" marB="38100" anchor="ctr"/>
                </a:tc>
                <a:extLst>
                  <a:ext uri="{0D108BD9-81ED-4DB2-BD59-A6C34878D82A}">
                    <a16:rowId xmlns:a16="http://schemas.microsoft.com/office/drawing/2014/main" val="2383672419"/>
                  </a:ext>
                </a:extLst>
              </a:tr>
              <a:tr h="296071">
                <a:tc>
                  <a:txBody>
                    <a:bodyPr/>
                    <a:lstStyle/>
                    <a:p>
                      <a:pPr algn="l" fontAlgn="ctr"/>
                      <a:r>
                        <a:rPr lang="en-IN" sz="1400">
                          <a:effectLst/>
                          <a:latin typeface="Abadi" panose="020B0604020104020204"/>
                        </a:rPr>
                        <a:t>F9 B5 B1051.6</a:t>
                      </a:r>
                    </a:p>
                  </a:txBody>
                  <a:tcPr marL="38100" marR="38100" marT="38100" marB="38100" anchor="ctr"/>
                </a:tc>
                <a:extLst>
                  <a:ext uri="{0D108BD9-81ED-4DB2-BD59-A6C34878D82A}">
                    <a16:rowId xmlns:a16="http://schemas.microsoft.com/office/drawing/2014/main" val="2121324962"/>
                  </a:ext>
                </a:extLst>
              </a:tr>
              <a:tr h="296071">
                <a:tc>
                  <a:txBody>
                    <a:bodyPr/>
                    <a:lstStyle/>
                    <a:p>
                      <a:pPr algn="l" fontAlgn="ctr"/>
                      <a:r>
                        <a:rPr lang="en-IN" sz="1400">
                          <a:effectLst/>
                          <a:latin typeface="Abadi" panose="020B0604020104020204"/>
                        </a:rPr>
                        <a:t>F9 B5 B1056.4</a:t>
                      </a:r>
                    </a:p>
                  </a:txBody>
                  <a:tcPr marL="38100" marR="38100" marT="38100" marB="38100" anchor="ctr"/>
                </a:tc>
                <a:extLst>
                  <a:ext uri="{0D108BD9-81ED-4DB2-BD59-A6C34878D82A}">
                    <a16:rowId xmlns:a16="http://schemas.microsoft.com/office/drawing/2014/main" val="1334457123"/>
                  </a:ext>
                </a:extLst>
              </a:tr>
              <a:tr h="296071">
                <a:tc>
                  <a:txBody>
                    <a:bodyPr/>
                    <a:lstStyle/>
                    <a:p>
                      <a:pPr algn="l" fontAlgn="ctr"/>
                      <a:r>
                        <a:rPr lang="en-IN" sz="1400">
                          <a:effectLst/>
                          <a:latin typeface="Abadi" panose="020B0604020104020204"/>
                        </a:rPr>
                        <a:t>F9 B5 B1058.3</a:t>
                      </a:r>
                    </a:p>
                  </a:txBody>
                  <a:tcPr marL="38100" marR="38100" marT="38100" marB="38100" anchor="ctr"/>
                </a:tc>
                <a:extLst>
                  <a:ext uri="{0D108BD9-81ED-4DB2-BD59-A6C34878D82A}">
                    <a16:rowId xmlns:a16="http://schemas.microsoft.com/office/drawing/2014/main" val="4161753482"/>
                  </a:ext>
                </a:extLst>
              </a:tr>
              <a:tr h="296071">
                <a:tc>
                  <a:txBody>
                    <a:bodyPr/>
                    <a:lstStyle/>
                    <a:p>
                      <a:pPr algn="l" fontAlgn="ctr"/>
                      <a:r>
                        <a:rPr lang="en-IN" sz="1400">
                          <a:effectLst/>
                          <a:latin typeface="Abadi" panose="020B0604020104020204"/>
                        </a:rPr>
                        <a:t>F9 B5 B1060.2</a:t>
                      </a:r>
                    </a:p>
                  </a:txBody>
                  <a:tcPr marL="38100" marR="38100" marT="38100" marB="38100" anchor="ctr"/>
                </a:tc>
                <a:extLst>
                  <a:ext uri="{0D108BD9-81ED-4DB2-BD59-A6C34878D82A}">
                    <a16:rowId xmlns:a16="http://schemas.microsoft.com/office/drawing/2014/main" val="510321438"/>
                  </a:ext>
                </a:extLst>
              </a:tr>
              <a:tr h="296071">
                <a:tc>
                  <a:txBody>
                    <a:bodyPr/>
                    <a:lstStyle/>
                    <a:p>
                      <a:pPr algn="l" fontAlgn="ctr"/>
                      <a:r>
                        <a:rPr lang="en-IN" sz="1400" dirty="0">
                          <a:effectLst/>
                          <a:latin typeface="Abadi" panose="020B0604020104020204"/>
                        </a:rPr>
                        <a:t>F9 B5 B1060.3</a:t>
                      </a:r>
                    </a:p>
                  </a:txBody>
                  <a:tcPr marL="38100" marR="38100" marT="38100" marB="38100" anchor="ctr"/>
                </a:tc>
                <a:extLst>
                  <a:ext uri="{0D108BD9-81ED-4DB2-BD59-A6C34878D82A}">
                    <a16:rowId xmlns:a16="http://schemas.microsoft.com/office/drawing/2014/main" val="325772452"/>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gn="just">
              <a:lnSpc>
                <a:spcPct val="100000"/>
              </a:lnSpc>
              <a:spcBef>
                <a:spcPts val="1400"/>
              </a:spcBef>
            </a:pPr>
            <a:endParaRPr lang="en-US" sz="2200" dirty="0">
              <a:solidFill>
                <a:schemeClr val="accent3">
                  <a:lumMod val="25000"/>
                </a:schemeClr>
              </a:solidFill>
              <a:latin typeface="Abadi"/>
            </a:endParaRPr>
          </a:p>
          <a:p>
            <a:pPr algn="just">
              <a:lnSpc>
                <a:spcPct val="100000"/>
              </a:lnSpc>
              <a:spcBef>
                <a:spcPts val="1400"/>
              </a:spcBef>
            </a:pPr>
            <a:endParaRPr lang="en-US" sz="2200" dirty="0">
              <a:solidFill>
                <a:schemeClr val="accent3">
                  <a:lumMod val="25000"/>
                </a:schemeClr>
              </a:solidFill>
              <a:latin typeface="Abadi"/>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r>
              <a:rPr lang="en-US" sz="2000" dirty="0">
                <a:solidFill>
                  <a:schemeClr val="accent3">
                    <a:lumMod val="25000"/>
                  </a:schemeClr>
                </a:solidFill>
                <a:latin typeface="Abadi" panose="020B0604020104020204" pitchFamily="34" charset="0"/>
              </a:rPr>
              <a:t>SQL QUERY: </a:t>
            </a:r>
            <a:r>
              <a:rPr lang="en-GB" sz="1600" dirty="0">
                <a:solidFill>
                  <a:srgbClr val="0B49CB"/>
                </a:solidFill>
                <a:latin typeface="Abadi" panose="020B0604020104020204" pitchFamily="34" charset="0"/>
              </a:rPr>
              <a:t>select  landing__</a:t>
            </a:r>
            <a:r>
              <a:rPr lang="en-GB" sz="1600" dirty="0" err="1">
                <a:solidFill>
                  <a:srgbClr val="0B49CB"/>
                </a:solidFill>
                <a:latin typeface="Abadi" panose="020B0604020104020204" pitchFamily="34" charset="0"/>
              </a:rPr>
              <a:t>outcome,booster_version,launch_site,date</a:t>
            </a:r>
            <a:r>
              <a:rPr lang="en-GB" sz="1600" dirty="0">
                <a:solidFill>
                  <a:srgbClr val="0B49CB"/>
                </a:solidFill>
                <a:latin typeface="Abadi" panose="020B0604020104020204" pitchFamily="34" charset="0"/>
              </a:rPr>
              <a:t> from SPACEXTBL where Date like '2015%' and </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 'Failure (drone ship)';</a:t>
            </a:r>
            <a:endParaRPr lang="en-US" sz="16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p:cNvGraphicFramePr>
            <a:graphicFrameLocks noGrp="1"/>
          </p:cNvGraphicFramePr>
          <p:nvPr>
            <p:extLst>
              <p:ext uri="{D42A27DB-BD31-4B8C-83A1-F6EECF244321}">
                <p14:modId xmlns:p14="http://schemas.microsoft.com/office/powerpoint/2010/main" val="4001801400"/>
              </p:ext>
            </p:extLst>
          </p:nvPr>
        </p:nvGraphicFramePr>
        <p:xfrm>
          <a:off x="1958372" y="3000376"/>
          <a:ext cx="8128000" cy="1112520"/>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2506121415"/>
                    </a:ext>
                  </a:extLst>
                </a:gridCol>
                <a:gridCol w="2032000">
                  <a:extLst>
                    <a:ext uri="{9D8B030D-6E8A-4147-A177-3AD203B41FA5}">
                      <a16:colId xmlns:a16="http://schemas.microsoft.com/office/drawing/2014/main" val="2548925180"/>
                    </a:ext>
                  </a:extLst>
                </a:gridCol>
                <a:gridCol w="2032000">
                  <a:extLst>
                    <a:ext uri="{9D8B030D-6E8A-4147-A177-3AD203B41FA5}">
                      <a16:colId xmlns:a16="http://schemas.microsoft.com/office/drawing/2014/main" val="3161041813"/>
                    </a:ext>
                  </a:extLst>
                </a:gridCol>
                <a:gridCol w="2032000">
                  <a:extLst>
                    <a:ext uri="{9D8B030D-6E8A-4147-A177-3AD203B41FA5}">
                      <a16:colId xmlns:a16="http://schemas.microsoft.com/office/drawing/2014/main" val="2423231036"/>
                    </a:ext>
                  </a:extLst>
                </a:gridCol>
              </a:tblGrid>
              <a:tr h="370840">
                <a:tc>
                  <a:txBody>
                    <a:bodyPr/>
                    <a:lstStyle/>
                    <a:p>
                      <a:pPr algn="l" fontAlgn="ctr"/>
                      <a:r>
                        <a:rPr lang="en-IN" sz="1600" dirty="0" err="1">
                          <a:effectLst/>
                        </a:rPr>
                        <a:t>landing__outcome</a:t>
                      </a:r>
                      <a:endParaRPr lang="en-IN" sz="1600" b="1" dirty="0">
                        <a:effectLst/>
                        <a:latin typeface="Abadi" panose="020B0604020104020204"/>
                      </a:endParaRPr>
                    </a:p>
                  </a:txBody>
                  <a:tcPr marL="38100" marR="38100" marT="38100" marB="38100" anchor="ctr"/>
                </a:tc>
                <a:tc>
                  <a:txBody>
                    <a:bodyPr/>
                    <a:lstStyle/>
                    <a:p>
                      <a:pPr algn="l" fontAlgn="ctr"/>
                      <a:r>
                        <a:rPr lang="en-IN" sz="1600" dirty="0" err="1">
                          <a:effectLst/>
                        </a:rPr>
                        <a:t>booster_version</a:t>
                      </a:r>
                      <a:endParaRPr lang="en-IN" sz="1600" b="1" dirty="0">
                        <a:effectLst/>
                        <a:latin typeface="Abadi" panose="020B0604020104020204"/>
                      </a:endParaRPr>
                    </a:p>
                  </a:txBody>
                  <a:tcPr marL="38100" marR="38100" marT="38100" marB="38100" anchor="ctr"/>
                </a:tc>
                <a:tc>
                  <a:txBody>
                    <a:bodyPr/>
                    <a:lstStyle/>
                    <a:p>
                      <a:pPr algn="l" fontAlgn="ctr"/>
                      <a:r>
                        <a:rPr lang="en-IN" sz="1600">
                          <a:effectLst/>
                        </a:rPr>
                        <a:t>launch_site</a:t>
                      </a:r>
                      <a:endParaRPr lang="en-IN" sz="1600" b="1">
                        <a:effectLst/>
                        <a:latin typeface="Abadi" panose="020B0604020104020204"/>
                      </a:endParaRPr>
                    </a:p>
                  </a:txBody>
                  <a:tcPr marL="38100" marR="38100" marT="38100" marB="38100" anchor="ctr"/>
                </a:tc>
                <a:tc>
                  <a:txBody>
                    <a:bodyPr/>
                    <a:lstStyle/>
                    <a:p>
                      <a:pPr algn="l" fontAlgn="ctr"/>
                      <a:r>
                        <a:rPr lang="en-IN" sz="1600">
                          <a:effectLst/>
                        </a:rPr>
                        <a:t>DATE</a:t>
                      </a:r>
                      <a:endParaRPr lang="en-IN" sz="1600" b="1">
                        <a:effectLst/>
                        <a:latin typeface="Abadi" panose="020B0604020104020204"/>
                      </a:endParaRPr>
                    </a:p>
                  </a:txBody>
                  <a:tcPr marL="38100" marR="38100" marT="38100" marB="38100" anchor="ctr"/>
                </a:tc>
                <a:extLst>
                  <a:ext uri="{0D108BD9-81ED-4DB2-BD59-A6C34878D82A}">
                    <a16:rowId xmlns:a16="http://schemas.microsoft.com/office/drawing/2014/main" val="2479805567"/>
                  </a:ext>
                </a:extLst>
              </a:tr>
              <a:tr h="370840">
                <a:tc>
                  <a:txBody>
                    <a:bodyPr/>
                    <a:lstStyle/>
                    <a:p>
                      <a:pPr algn="l" fontAlgn="ctr"/>
                      <a:r>
                        <a:rPr lang="en-IN" sz="1600" dirty="0">
                          <a:effectLst/>
                        </a:rPr>
                        <a:t>Failure (drone ship)</a:t>
                      </a:r>
                      <a:endParaRPr lang="en-IN" sz="1600" dirty="0">
                        <a:effectLst/>
                        <a:latin typeface="Abadi" panose="020B0604020104020204"/>
                      </a:endParaRPr>
                    </a:p>
                  </a:txBody>
                  <a:tcPr marL="38100" marR="38100" marT="38100" marB="38100" anchor="ctr"/>
                </a:tc>
                <a:tc>
                  <a:txBody>
                    <a:bodyPr/>
                    <a:lstStyle/>
                    <a:p>
                      <a:pPr algn="l" fontAlgn="ctr"/>
                      <a:r>
                        <a:rPr lang="en-IN" sz="1600" dirty="0">
                          <a:effectLst/>
                        </a:rPr>
                        <a:t>F9 v1.1 B1012</a:t>
                      </a:r>
                      <a:endParaRPr lang="en-IN" sz="1600" dirty="0">
                        <a:effectLst/>
                        <a:latin typeface="Abadi" panose="020B0604020104020204"/>
                      </a:endParaRPr>
                    </a:p>
                  </a:txBody>
                  <a:tcPr marL="38100" marR="38100" marT="38100" marB="38100" anchor="ctr"/>
                </a:tc>
                <a:tc>
                  <a:txBody>
                    <a:bodyPr/>
                    <a:lstStyle/>
                    <a:p>
                      <a:pPr algn="l" fontAlgn="ctr"/>
                      <a:r>
                        <a:rPr lang="en-IN" sz="1600" dirty="0">
                          <a:effectLst/>
                        </a:rPr>
                        <a:t>CCAFS LC-40</a:t>
                      </a:r>
                      <a:endParaRPr lang="en-IN" sz="1600" dirty="0">
                        <a:effectLst/>
                        <a:latin typeface="Abadi" panose="020B0604020104020204"/>
                      </a:endParaRPr>
                    </a:p>
                  </a:txBody>
                  <a:tcPr marL="38100" marR="38100" marT="38100" marB="38100" anchor="ctr"/>
                </a:tc>
                <a:tc>
                  <a:txBody>
                    <a:bodyPr/>
                    <a:lstStyle/>
                    <a:p>
                      <a:pPr algn="l" fontAlgn="ctr"/>
                      <a:r>
                        <a:rPr lang="en-IN" sz="1600">
                          <a:effectLst/>
                        </a:rPr>
                        <a:t>2015-01-10</a:t>
                      </a:r>
                      <a:endParaRPr lang="en-IN" sz="1600">
                        <a:effectLst/>
                        <a:latin typeface="Abadi" panose="020B0604020104020204"/>
                      </a:endParaRPr>
                    </a:p>
                  </a:txBody>
                  <a:tcPr marL="38100" marR="38100" marT="38100" marB="38100" anchor="ctr"/>
                </a:tc>
                <a:extLst>
                  <a:ext uri="{0D108BD9-81ED-4DB2-BD59-A6C34878D82A}">
                    <a16:rowId xmlns:a16="http://schemas.microsoft.com/office/drawing/2014/main" val="3437857606"/>
                  </a:ext>
                </a:extLst>
              </a:tr>
              <a:tr h="370840">
                <a:tc>
                  <a:txBody>
                    <a:bodyPr/>
                    <a:lstStyle/>
                    <a:p>
                      <a:pPr algn="l" fontAlgn="ctr"/>
                      <a:r>
                        <a:rPr lang="en-IN" sz="1600">
                          <a:effectLst/>
                        </a:rPr>
                        <a:t>Failure (drone ship)</a:t>
                      </a:r>
                      <a:endParaRPr lang="en-IN" sz="1600">
                        <a:effectLst/>
                        <a:latin typeface="Abadi" panose="020B0604020104020204"/>
                      </a:endParaRPr>
                    </a:p>
                  </a:txBody>
                  <a:tcPr marL="38100" marR="38100" marT="38100" marB="38100" anchor="ctr"/>
                </a:tc>
                <a:tc>
                  <a:txBody>
                    <a:bodyPr/>
                    <a:lstStyle/>
                    <a:p>
                      <a:pPr algn="l" fontAlgn="ctr"/>
                      <a:r>
                        <a:rPr lang="en-IN" sz="1600">
                          <a:effectLst/>
                        </a:rPr>
                        <a:t>F9 v1.1 B1015</a:t>
                      </a:r>
                      <a:endParaRPr lang="en-IN" sz="1600">
                        <a:effectLst/>
                        <a:latin typeface="Abadi" panose="020B0604020104020204"/>
                      </a:endParaRPr>
                    </a:p>
                  </a:txBody>
                  <a:tcPr marL="38100" marR="38100" marT="38100" marB="38100" anchor="ctr"/>
                </a:tc>
                <a:tc>
                  <a:txBody>
                    <a:bodyPr/>
                    <a:lstStyle/>
                    <a:p>
                      <a:pPr algn="l" fontAlgn="ctr"/>
                      <a:r>
                        <a:rPr lang="en-IN" sz="1600">
                          <a:effectLst/>
                        </a:rPr>
                        <a:t>CCAFS LC-40</a:t>
                      </a:r>
                      <a:endParaRPr lang="en-IN" sz="1600">
                        <a:effectLst/>
                        <a:latin typeface="Abadi" panose="020B0604020104020204"/>
                      </a:endParaRPr>
                    </a:p>
                  </a:txBody>
                  <a:tcPr marL="38100" marR="38100" marT="38100" marB="38100" anchor="ctr"/>
                </a:tc>
                <a:tc>
                  <a:txBody>
                    <a:bodyPr/>
                    <a:lstStyle/>
                    <a:p>
                      <a:pPr algn="l" fontAlgn="ctr"/>
                      <a:r>
                        <a:rPr lang="en-IN" sz="1600" dirty="0">
                          <a:effectLst/>
                        </a:rPr>
                        <a:t>2015-04-14</a:t>
                      </a:r>
                      <a:endParaRPr lang="en-IN" sz="1600" dirty="0">
                        <a:effectLst/>
                        <a:latin typeface="Abadi" panose="020B0604020104020204"/>
                      </a:endParaRPr>
                    </a:p>
                  </a:txBody>
                  <a:tcPr marL="38100" marR="38100" marT="38100" marB="38100" anchor="ctr"/>
                </a:tc>
                <a:extLst>
                  <a:ext uri="{0D108BD9-81ED-4DB2-BD59-A6C34878D82A}">
                    <a16:rowId xmlns:a16="http://schemas.microsoft.com/office/drawing/2014/main" val="1696621044"/>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8944"/>
            <a:ext cx="10515601" cy="5519056"/>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gn="just">
              <a:lnSpc>
                <a:spcPct val="100000"/>
              </a:lnSpc>
              <a:spcBef>
                <a:spcPts val="1400"/>
              </a:spcBef>
            </a:pPr>
            <a:endParaRPr lang="en-US" sz="2200" dirty="0">
              <a:solidFill>
                <a:schemeClr val="accent3">
                  <a:lumMod val="25000"/>
                </a:schemeClr>
              </a:solidFill>
              <a:latin typeface="Abadi"/>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r>
              <a:rPr lang="en-US" sz="2000" dirty="0">
                <a:solidFill>
                  <a:schemeClr val="accent3">
                    <a:lumMod val="25000"/>
                  </a:schemeClr>
                </a:solidFill>
                <a:latin typeface="Abadi" panose="020B0604020104020204" pitchFamily="34" charset="0"/>
              </a:rPr>
              <a:t>SQL QUERY: </a:t>
            </a:r>
            <a:r>
              <a:rPr lang="en-GB" sz="1600" dirty="0">
                <a:solidFill>
                  <a:srgbClr val="0B49CB"/>
                </a:solidFill>
                <a:latin typeface="Abadi" panose="020B0604020104020204" pitchFamily="34" charset="0"/>
              </a:rPr>
              <a:t>select landing__</a:t>
            </a:r>
            <a:r>
              <a:rPr lang="en-GB" sz="1600" dirty="0" err="1">
                <a:solidFill>
                  <a:srgbClr val="0B49CB"/>
                </a:solidFill>
                <a:latin typeface="Abadi" panose="020B0604020104020204" pitchFamily="34" charset="0"/>
              </a:rPr>
              <a:t>outcome,count</a:t>
            </a:r>
            <a:r>
              <a:rPr lang="en-GB" sz="1600" dirty="0">
                <a:solidFill>
                  <a:srgbClr val="0B49CB"/>
                </a:solidFill>
                <a:latin typeface="Abadi" panose="020B0604020104020204" pitchFamily="34" charset="0"/>
              </a:rPr>
              <a:t>(</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as count from SPACEXTBL where DATE BETWEEN '2010-06-04' and '2017-03-20' GROUP BY </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ORDER BY count(</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DESC;</a:t>
            </a:r>
            <a:endParaRPr lang="en-US" sz="16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p:cNvGraphicFramePr>
            <a:graphicFrameLocks noGrp="1"/>
          </p:cNvGraphicFramePr>
          <p:nvPr>
            <p:extLst>
              <p:ext uri="{D42A27DB-BD31-4B8C-83A1-F6EECF244321}">
                <p14:modId xmlns:p14="http://schemas.microsoft.com/office/powerpoint/2010/main" val="2820414570"/>
              </p:ext>
            </p:extLst>
          </p:nvPr>
        </p:nvGraphicFramePr>
        <p:xfrm>
          <a:off x="3962246" y="2197683"/>
          <a:ext cx="4131128" cy="3337560"/>
        </p:xfrm>
        <a:graphic>
          <a:graphicData uri="http://schemas.openxmlformats.org/drawingml/2006/table">
            <a:tbl>
              <a:tblPr firstRow="1" bandRow="1">
                <a:tableStyleId>{5940675A-B579-460E-94D1-54222C63F5DA}</a:tableStyleId>
              </a:tblPr>
              <a:tblGrid>
                <a:gridCol w="3151977">
                  <a:extLst>
                    <a:ext uri="{9D8B030D-6E8A-4147-A177-3AD203B41FA5}">
                      <a16:colId xmlns:a16="http://schemas.microsoft.com/office/drawing/2014/main" val="940323418"/>
                    </a:ext>
                  </a:extLst>
                </a:gridCol>
                <a:gridCol w="979151">
                  <a:extLst>
                    <a:ext uri="{9D8B030D-6E8A-4147-A177-3AD203B41FA5}">
                      <a16:colId xmlns:a16="http://schemas.microsoft.com/office/drawing/2014/main" val="1539110765"/>
                    </a:ext>
                  </a:extLst>
                </a:gridCol>
              </a:tblGrid>
              <a:tr h="370840">
                <a:tc>
                  <a:txBody>
                    <a:bodyPr/>
                    <a:lstStyle/>
                    <a:p>
                      <a:pPr algn="l" fontAlgn="ctr"/>
                      <a:r>
                        <a:rPr lang="en-IN">
                          <a:effectLst/>
                        </a:rPr>
                        <a:t>landing__outcome</a:t>
                      </a:r>
                      <a:endParaRPr lang="en-IN" b="1" dirty="0">
                        <a:effectLst/>
                        <a:latin typeface="Abadi" panose="020B0604020104020204"/>
                      </a:endParaRPr>
                    </a:p>
                  </a:txBody>
                  <a:tcPr marL="38100" marR="38100" marT="38100" marB="38100" anchor="ctr"/>
                </a:tc>
                <a:tc>
                  <a:txBody>
                    <a:bodyPr/>
                    <a:lstStyle/>
                    <a:p>
                      <a:pPr algn="l" fontAlgn="ctr"/>
                      <a:r>
                        <a:rPr lang="en-IN">
                          <a:effectLst/>
                        </a:rPr>
                        <a:t>COUNT</a:t>
                      </a:r>
                      <a:endParaRPr lang="en-IN" b="1">
                        <a:effectLst/>
                        <a:latin typeface="Abadi" panose="020B0604020104020204"/>
                      </a:endParaRPr>
                    </a:p>
                  </a:txBody>
                  <a:tcPr marL="38100" marR="38100" marT="38100" marB="38100" anchor="ctr"/>
                </a:tc>
                <a:extLst>
                  <a:ext uri="{0D108BD9-81ED-4DB2-BD59-A6C34878D82A}">
                    <a16:rowId xmlns:a16="http://schemas.microsoft.com/office/drawing/2014/main" val="2197772348"/>
                  </a:ext>
                </a:extLst>
              </a:tr>
              <a:tr h="370840">
                <a:tc>
                  <a:txBody>
                    <a:bodyPr/>
                    <a:lstStyle/>
                    <a:p>
                      <a:pPr algn="l" fontAlgn="ctr"/>
                      <a:r>
                        <a:rPr lang="en-IN">
                          <a:effectLst/>
                        </a:rPr>
                        <a:t>No attempt</a:t>
                      </a:r>
                      <a:endParaRPr lang="en-IN">
                        <a:effectLst/>
                        <a:latin typeface="Abadi" panose="020B0604020104020204"/>
                      </a:endParaRPr>
                    </a:p>
                  </a:txBody>
                  <a:tcPr marL="38100" marR="38100" marT="38100" marB="38100" anchor="ctr"/>
                </a:tc>
                <a:tc>
                  <a:txBody>
                    <a:bodyPr/>
                    <a:lstStyle/>
                    <a:p>
                      <a:pPr algn="l" fontAlgn="ctr"/>
                      <a:r>
                        <a:rPr lang="en-IN">
                          <a:effectLst/>
                        </a:rPr>
                        <a:t>10</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680167337"/>
                  </a:ext>
                </a:extLst>
              </a:tr>
              <a:tr h="370840">
                <a:tc>
                  <a:txBody>
                    <a:bodyPr/>
                    <a:lstStyle/>
                    <a:p>
                      <a:pPr algn="l" fontAlgn="ctr"/>
                      <a:r>
                        <a:rPr lang="en-IN">
                          <a:effectLst/>
                        </a:rPr>
                        <a:t>Failure (drone ship)</a:t>
                      </a:r>
                      <a:endParaRPr lang="en-IN">
                        <a:effectLst/>
                        <a:latin typeface="Abadi" panose="020B0604020104020204"/>
                      </a:endParaRPr>
                    </a:p>
                  </a:txBody>
                  <a:tcPr marL="38100" marR="38100" marT="38100" marB="38100" anchor="ctr"/>
                </a:tc>
                <a:tc>
                  <a:txBody>
                    <a:bodyPr/>
                    <a:lstStyle/>
                    <a:p>
                      <a:pPr algn="l" fontAlgn="ctr"/>
                      <a:r>
                        <a:rPr lang="en-IN">
                          <a:effectLst/>
                        </a:rPr>
                        <a:t>5</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3987818357"/>
                  </a:ext>
                </a:extLst>
              </a:tr>
              <a:tr h="370840">
                <a:tc>
                  <a:txBody>
                    <a:bodyPr/>
                    <a:lstStyle/>
                    <a:p>
                      <a:pPr algn="l" fontAlgn="ctr"/>
                      <a:r>
                        <a:rPr lang="en-IN" dirty="0">
                          <a:effectLst/>
                        </a:rPr>
                        <a:t>Success (drone ship)</a:t>
                      </a:r>
                      <a:endParaRPr lang="en-IN" dirty="0">
                        <a:effectLst/>
                        <a:latin typeface="Abadi" panose="020B0604020104020204"/>
                      </a:endParaRPr>
                    </a:p>
                  </a:txBody>
                  <a:tcPr marL="38100" marR="38100" marT="38100" marB="38100" anchor="ctr"/>
                </a:tc>
                <a:tc>
                  <a:txBody>
                    <a:bodyPr/>
                    <a:lstStyle/>
                    <a:p>
                      <a:pPr algn="l" fontAlgn="ctr"/>
                      <a:r>
                        <a:rPr lang="en-IN">
                          <a:effectLst/>
                        </a:rPr>
                        <a:t>5</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4030391983"/>
                  </a:ext>
                </a:extLst>
              </a:tr>
              <a:tr h="370840">
                <a:tc>
                  <a:txBody>
                    <a:bodyPr/>
                    <a:lstStyle/>
                    <a:p>
                      <a:pPr algn="l" fontAlgn="ctr"/>
                      <a:r>
                        <a:rPr lang="en-IN">
                          <a:effectLst/>
                        </a:rPr>
                        <a:t>Controlled (ocean)</a:t>
                      </a:r>
                      <a:endParaRPr lang="en-IN">
                        <a:effectLst/>
                        <a:latin typeface="Abadi" panose="020B0604020104020204"/>
                      </a:endParaRPr>
                    </a:p>
                  </a:txBody>
                  <a:tcPr marL="38100" marR="38100" marT="38100" marB="38100" anchor="ctr"/>
                </a:tc>
                <a:tc>
                  <a:txBody>
                    <a:bodyPr/>
                    <a:lstStyle/>
                    <a:p>
                      <a:pPr algn="l" fontAlgn="ctr"/>
                      <a:r>
                        <a:rPr lang="en-IN">
                          <a:effectLst/>
                        </a:rPr>
                        <a:t>3</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57523499"/>
                  </a:ext>
                </a:extLst>
              </a:tr>
              <a:tr h="370840">
                <a:tc>
                  <a:txBody>
                    <a:bodyPr/>
                    <a:lstStyle/>
                    <a:p>
                      <a:pPr algn="l" fontAlgn="ctr"/>
                      <a:r>
                        <a:rPr lang="en-IN">
                          <a:effectLst/>
                        </a:rPr>
                        <a:t>Success (ground pad)</a:t>
                      </a:r>
                      <a:endParaRPr lang="en-IN">
                        <a:effectLst/>
                        <a:latin typeface="Abadi" panose="020B0604020104020204"/>
                      </a:endParaRPr>
                    </a:p>
                  </a:txBody>
                  <a:tcPr marL="38100" marR="38100" marT="38100" marB="38100" anchor="ctr"/>
                </a:tc>
                <a:tc>
                  <a:txBody>
                    <a:bodyPr/>
                    <a:lstStyle/>
                    <a:p>
                      <a:pPr algn="l" fontAlgn="ctr"/>
                      <a:r>
                        <a:rPr lang="en-IN">
                          <a:effectLst/>
                        </a:rPr>
                        <a:t>3</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1916974767"/>
                  </a:ext>
                </a:extLst>
              </a:tr>
              <a:tr h="370840">
                <a:tc>
                  <a:txBody>
                    <a:bodyPr/>
                    <a:lstStyle/>
                    <a:p>
                      <a:pPr algn="l" fontAlgn="ctr"/>
                      <a:r>
                        <a:rPr lang="en-IN">
                          <a:effectLst/>
                        </a:rPr>
                        <a:t>Failure (parachute)</a:t>
                      </a:r>
                      <a:endParaRPr lang="en-IN">
                        <a:effectLst/>
                        <a:latin typeface="Abadi" panose="020B0604020104020204"/>
                      </a:endParaRPr>
                    </a:p>
                  </a:txBody>
                  <a:tcPr marL="38100" marR="38100" marT="38100" marB="38100" anchor="ctr"/>
                </a:tc>
                <a:tc>
                  <a:txBody>
                    <a:bodyPr/>
                    <a:lstStyle/>
                    <a:p>
                      <a:pPr algn="l" fontAlgn="ctr"/>
                      <a:r>
                        <a:rPr lang="en-IN" dirty="0">
                          <a:effectLst/>
                        </a:rPr>
                        <a:t>2</a:t>
                      </a:r>
                      <a:endParaRPr lang="en-IN" dirty="0">
                        <a:effectLst/>
                        <a:latin typeface="Abadi" panose="020B0604020104020204"/>
                      </a:endParaRPr>
                    </a:p>
                  </a:txBody>
                  <a:tcPr marL="38100" marR="38100" marT="38100" marB="38100" anchor="ctr"/>
                </a:tc>
                <a:extLst>
                  <a:ext uri="{0D108BD9-81ED-4DB2-BD59-A6C34878D82A}">
                    <a16:rowId xmlns:a16="http://schemas.microsoft.com/office/drawing/2014/main" val="3182775098"/>
                  </a:ext>
                </a:extLst>
              </a:tr>
              <a:tr h="370840">
                <a:tc>
                  <a:txBody>
                    <a:bodyPr/>
                    <a:lstStyle/>
                    <a:p>
                      <a:pPr algn="l" fontAlgn="ctr"/>
                      <a:r>
                        <a:rPr lang="en-IN">
                          <a:effectLst/>
                        </a:rPr>
                        <a:t>Uncontrolled (ocean)</a:t>
                      </a:r>
                      <a:endParaRPr lang="en-IN">
                        <a:effectLst/>
                        <a:latin typeface="Abadi" panose="020B0604020104020204"/>
                      </a:endParaRPr>
                    </a:p>
                  </a:txBody>
                  <a:tcPr marL="38100" marR="38100" marT="38100" marB="38100" anchor="ctr"/>
                </a:tc>
                <a:tc>
                  <a:txBody>
                    <a:bodyPr/>
                    <a:lstStyle/>
                    <a:p>
                      <a:pPr algn="l" fontAlgn="ctr"/>
                      <a:r>
                        <a:rPr lang="en-IN">
                          <a:effectLst/>
                        </a:rPr>
                        <a:t>2</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3386354474"/>
                  </a:ext>
                </a:extLst>
              </a:tr>
              <a:tr h="370840">
                <a:tc>
                  <a:txBody>
                    <a:bodyPr/>
                    <a:lstStyle/>
                    <a:p>
                      <a:pPr algn="l" fontAlgn="ctr"/>
                      <a:r>
                        <a:rPr lang="en-IN" dirty="0">
                          <a:effectLst/>
                        </a:rPr>
                        <a:t>Precluded (drone ship)</a:t>
                      </a:r>
                      <a:endParaRPr lang="en-IN" dirty="0">
                        <a:effectLst/>
                        <a:latin typeface="Abadi" panose="020B0604020104020204"/>
                      </a:endParaRPr>
                    </a:p>
                  </a:txBody>
                  <a:tcPr marL="38100" marR="38100" marT="38100" marB="38100" anchor="ctr"/>
                </a:tc>
                <a:tc>
                  <a:txBody>
                    <a:bodyPr/>
                    <a:lstStyle/>
                    <a:p>
                      <a:pPr algn="l" fontAlgn="ctr"/>
                      <a:r>
                        <a:rPr lang="en-IN" dirty="0">
                          <a:effectLst/>
                        </a:rPr>
                        <a:t>1</a:t>
                      </a:r>
                      <a:endParaRPr lang="en-IN" dirty="0">
                        <a:effectLst/>
                        <a:latin typeface="Abadi" panose="020B0604020104020204"/>
                      </a:endParaRPr>
                    </a:p>
                  </a:txBody>
                  <a:tcPr marL="38100" marR="38100" marT="38100" marB="38100" anchor="ctr"/>
                </a:tc>
                <a:extLst>
                  <a:ext uri="{0D108BD9-81ED-4DB2-BD59-A6C34878D82A}">
                    <a16:rowId xmlns:a16="http://schemas.microsoft.com/office/drawing/2014/main" val="2720940156"/>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1521229" y="2518757"/>
            <a:ext cx="324197" cy="369332"/>
          </a:xfrm>
          <a:prstGeom prst="rect">
            <a:avLst/>
          </a:prstGeom>
          <a:solidFill>
            <a:srgbClr val="0B49CB"/>
          </a:solidFill>
        </p:spPr>
        <p:txBody>
          <a:bodyPr wrap="square" rtlCol="0">
            <a:spAutoFit/>
          </a:bodyPr>
          <a:lstStyle/>
          <a:p>
            <a:r>
              <a:rPr lang="en-US" dirty="0">
                <a:solidFill>
                  <a:schemeClr val="bg1"/>
                </a:solidFill>
              </a:rPr>
              <a:t>3</a:t>
            </a:r>
            <a:endParaRPr lang="en-IN" dirty="0">
              <a:solidFill>
                <a:schemeClr val="bg1"/>
              </a:solidFill>
            </a:endParaRP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509635"/>
            <a:ext cx="10687962" cy="1031875"/>
          </a:xfrm>
          <a:prstGeom prst="rect">
            <a:avLst/>
          </a:prstGeom>
        </p:spPr>
        <p:txBody>
          <a:bodyPr lIns="91440" tIns="45720" rIns="91440" bIns="45720" anchor="t">
            <a:normAutofit/>
          </a:bodyPr>
          <a:lstStyle/>
          <a:p>
            <a:r>
              <a:rPr lang="en-IN" sz="2000" dirty="0">
                <a:solidFill>
                  <a:srgbClr val="0B49CB"/>
                </a:solidFill>
                <a:latin typeface="Abadi" panose="020B0604020104020204"/>
              </a:rPr>
              <a:t>Here we can observe launching sites in the </a:t>
            </a:r>
            <a:r>
              <a:rPr lang="en-GB" sz="2000" dirty="0">
                <a:solidFill>
                  <a:srgbClr val="0B49CB"/>
                </a:solidFill>
                <a:latin typeface="Abadi" panose="020B0604020104020204"/>
              </a:rPr>
              <a:t>US marked in orange, it is a little bit hard to see in Florida as the </a:t>
            </a:r>
            <a:r>
              <a:rPr lang="en-IN" sz="2000" dirty="0">
                <a:solidFill>
                  <a:srgbClr val="0B49CB"/>
                </a:solidFill>
                <a:latin typeface="Abadi" panose="020B0604020104020204"/>
              </a:rPr>
              <a:t>three sites are very close.</a:t>
            </a:r>
            <a:endParaRPr lang="en-US" sz="2000" dirty="0">
              <a:solidFill>
                <a:srgbClr val="0B49CB"/>
              </a:solidFill>
              <a:latin typeface="Abadi" panose="020B0604020104020204"/>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SITES</a:t>
            </a:r>
          </a:p>
        </p:txBody>
      </p:sp>
      <p:pic>
        <p:nvPicPr>
          <p:cNvPr id="4" name="Picture 3"/>
          <p:cNvPicPr>
            <a:picLocks noChangeAspect="1"/>
          </p:cNvPicPr>
          <p:nvPr/>
        </p:nvPicPr>
        <p:blipFill>
          <a:blip r:embed="rId3"/>
          <a:stretch>
            <a:fillRect/>
          </a:stretch>
        </p:blipFill>
        <p:spPr>
          <a:xfrm>
            <a:off x="1537453" y="1855472"/>
            <a:ext cx="8980715" cy="365416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21198" y="6025573"/>
            <a:ext cx="2743200" cy="401638"/>
          </a:xfrm>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19748" y="5279175"/>
            <a:ext cx="10515600" cy="1030482"/>
          </a:xfrm>
          <a:prstGeom prst="rect">
            <a:avLst/>
          </a:prstGeom>
        </p:spPr>
        <p:txBody>
          <a:bodyPr lIns="91440" tIns="45720" rIns="91440" bIns="45720" anchor="t">
            <a:noAutofit/>
          </a:bodyPr>
          <a:lstStyle/>
          <a:p>
            <a:pPr algn="just"/>
            <a:r>
              <a:rPr lang="en-IN" sz="2000" dirty="0">
                <a:solidFill>
                  <a:srgbClr val="0B49CB"/>
                </a:solidFill>
                <a:latin typeface="Abadi" panose="020B0604020104020204"/>
              </a:rPr>
              <a:t>Marker clusters is used to simplify the map containing many markers having the same coordinate.</a:t>
            </a:r>
          </a:p>
          <a:p>
            <a:pPr algn="just"/>
            <a:r>
              <a:rPr lang="en-IN" sz="2000" dirty="0">
                <a:solidFill>
                  <a:srgbClr val="0B49CB"/>
                </a:solidFill>
                <a:latin typeface="Abadi" panose="020B0604020104020204"/>
              </a:rPr>
              <a:t>Successful launches are marked using a green marker and failed launches are marked using a red marker.</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AND FAILED LAUNCHES</a:t>
            </a:r>
          </a:p>
        </p:txBody>
      </p:sp>
      <p:pic>
        <p:nvPicPr>
          <p:cNvPr id="2" name="Picture 1"/>
          <p:cNvPicPr>
            <a:picLocks noChangeAspect="1"/>
          </p:cNvPicPr>
          <p:nvPr/>
        </p:nvPicPr>
        <p:blipFill>
          <a:blip r:embed="rId3"/>
          <a:stretch>
            <a:fillRect/>
          </a:stretch>
        </p:blipFill>
        <p:spPr>
          <a:xfrm>
            <a:off x="1762298" y="1401358"/>
            <a:ext cx="8230500" cy="369434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723904"/>
            <a:ext cx="10687962" cy="502488"/>
          </a:xfrm>
          <a:prstGeom prst="rect">
            <a:avLst/>
          </a:prstGeom>
        </p:spPr>
        <p:txBody>
          <a:bodyPr lIns="91440" tIns="45720" rIns="91440" bIns="45720" anchor="t">
            <a:normAutofit/>
          </a:bodyPr>
          <a:lstStyle/>
          <a:p>
            <a:pPr>
              <a:lnSpc>
                <a:spcPct val="100000"/>
              </a:lnSpc>
              <a:spcBef>
                <a:spcPts val="1400"/>
              </a:spcBef>
            </a:pPr>
            <a:r>
              <a:rPr lang="en-US" sz="2000" dirty="0">
                <a:solidFill>
                  <a:srgbClr val="0B49CB"/>
                </a:solidFill>
                <a:latin typeface="Abadi" panose="020B0604020104020204" pitchFamily="34" charset="0"/>
              </a:rPr>
              <a:t>The screenshot show the distance between launch site and nearest railway station.</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0" y="538650"/>
            <a:ext cx="10888589"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GB" dirty="0">
                <a:solidFill>
                  <a:srgbClr val="0B49CB"/>
                </a:solidFill>
                <a:latin typeface="Abadi"/>
              </a:rPr>
              <a:t>DISTANCE FROM LAUNCH SITE TO NEAREST RAILWAY STATION</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770010" y="1721154"/>
            <a:ext cx="10687962" cy="335792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1546168" y="2527068"/>
            <a:ext cx="307571" cy="369332"/>
          </a:xfrm>
          <a:prstGeom prst="rect">
            <a:avLst/>
          </a:prstGeom>
          <a:solidFill>
            <a:srgbClr val="154CCB"/>
          </a:solidFill>
        </p:spPr>
        <p:txBody>
          <a:bodyPr wrap="square" rtlCol="0">
            <a:spAutoFit/>
          </a:bodyPr>
          <a:lstStyle/>
          <a:p>
            <a:r>
              <a:rPr lang="en-US" dirty="0">
                <a:solidFill>
                  <a:schemeClr val="bg1"/>
                </a:solidFill>
              </a:rPr>
              <a:t>4</a:t>
            </a:r>
            <a:endParaRPr lang="en-IN" dirty="0">
              <a:solidFill>
                <a:schemeClr val="bg1"/>
              </a:solidFill>
            </a:endParaRP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366429"/>
            <a:ext cx="10515601" cy="707188"/>
          </a:xfrm>
          <a:prstGeom prst="rect">
            <a:avLst/>
          </a:prstGeom>
        </p:spPr>
        <p:txBody>
          <a:bodyPr lIns="91440" tIns="45720" rIns="91440" bIns="45720" anchor="t">
            <a:normAutofit/>
          </a:bodyPr>
          <a:lstStyle/>
          <a:p>
            <a:pPr algn="just"/>
            <a:r>
              <a:rPr lang="en-GB" sz="2000" dirty="0">
                <a:solidFill>
                  <a:srgbClr val="0B49CB"/>
                </a:solidFill>
                <a:latin typeface="Abadi" panose="020B0604020104020204"/>
              </a:rPr>
              <a:t>“KSC LC 39A” has the highest success ratio where as “VAFB SLC 4E” had </a:t>
            </a:r>
            <a:r>
              <a:rPr lang="en-IN" sz="2000" dirty="0">
                <a:solidFill>
                  <a:srgbClr val="0B49CB"/>
                </a:solidFill>
                <a:latin typeface="Abadi" panose="020B0604020104020204"/>
              </a:rPr>
              <a:t>the lowest success ratio among all four launch sites.</a:t>
            </a:r>
            <a:endParaRPr lang="en-US" sz="2000" dirty="0">
              <a:solidFill>
                <a:srgbClr val="0B49CB"/>
              </a:solidFill>
              <a:latin typeface="Abadi" panose="020B0604020104020204"/>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BY SITE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276" y="2141519"/>
            <a:ext cx="10121829" cy="246373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89956" y="1504604"/>
            <a:ext cx="10429801" cy="51084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tx1"/>
                </a:solidFill>
                <a:latin typeface="Abadi" panose="020B0604020104020204"/>
              </a:rPr>
              <a:t>Project background and context</a:t>
            </a:r>
          </a:p>
          <a:p>
            <a:pPr lvl="1" algn="just">
              <a:spcBef>
                <a:spcPts val="1400"/>
              </a:spcBef>
            </a:pPr>
            <a:r>
              <a:rPr lang="en-IN" sz="1600" dirty="0">
                <a:solidFill>
                  <a:srgbClr val="0B49CB"/>
                </a:solidFill>
                <a:latin typeface="Abadi" panose="020B0604020104020204"/>
              </a:rPr>
              <a:t>SpaceX is a company that aims to make commercial space travel more affordable for everyone.</a:t>
            </a:r>
          </a:p>
          <a:p>
            <a:pPr lvl="1" algn="just">
              <a:spcBef>
                <a:spcPts val="1400"/>
              </a:spcBef>
            </a:pPr>
            <a:r>
              <a:rPr lang="en-IN" sz="1600" dirty="0">
                <a:solidFill>
                  <a:srgbClr val="0B49CB"/>
                </a:solidFill>
                <a:latin typeface="Abadi" panose="020B0604020104020204"/>
              </a:rPr>
              <a:t>This company can launch rockets for a cost of around 60 million dollars. In contrast, other providers require165 million dollars for one launch. This is due to the fact that SpaceX can reuse the first stage of the rocket Falcon9.</a:t>
            </a:r>
          </a:p>
          <a:p>
            <a:pPr lvl="1" algn="just">
              <a:spcBef>
                <a:spcPts val="1400"/>
              </a:spcBef>
            </a:pPr>
            <a:r>
              <a:rPr lang="en-IN" sz="1600" dirty="0">
                <a:solidFill>
                  <a:srgbClr val="0B49CB"/>
                </a:solidFill>
                <a:latin typeface="Abadi" panose="020B0604020104020204"/>
              </a:rPr>
              <a:t>The primary cost saving agent is the high success rate of stage 1 landing and thus its reusability in future launches.</a:t>
            </a:r>
          </a:p>
          <a:p>
            <a:pPr lvl="1" algn="just">
              <a:spcBef>
                <a:spcPts val="1400"/>
              </a:spcBef>
            </a:pPr>
            <a:r>
              <a:rPr lang="en-IN" sz="1600" dirty="0">
                <a:solidFill>
                  <a:srgbClr val="0B49CB"/>
                </a:solidFill>
                <a:latin typeface="Abadi" panose="020B0604020104020204"/>
              </a:rPr>
              <a:t>The challenge here is to set a right costing fore cast of the rocket launches through predicting its potential to land stage 1 successfully.</a:t>
            </a:r>
          </a:p>
          <a:p>
            <a:pPr algn="just"/>
            <a:r>
              <a:rPr lang="en-IN" sz="2200" dirty="0">
                <a:solidFill>
                  <a:schemeClr val="tx1"/>
                </a:solidFill>
                <a:latin typeface="Abadi" panose="020B0604020104020204"/>
              </a:rPr>
              <a:t>Problems you want to find answers</a:t>
            </a:r>
          </a:p>
          <a:p>
            <a:pPr lvl="1" algn="just"/>
            <a:r>
              <a:rPr lang="en-IN" sz="1600" dirty="0">
                <a:solidFill>
                  <a:srgbClr val="0B49CB"/>
                </a:solidFill>
                <a:latin typeface="Abadi" panose="020B0604020104020204"/>
              </a:rPr>
              <a:t>What are features that contributes the most to predict whether the stage one of the rocket will and land successfully?</a:t>
            </a:r>
          </a:p>
          <a:p>
            <a:pPr lvl="1" algn="just"/>
            <a:r>
              <a:rPr lang="en-US" sz="1600" dirty="0">
                <a:solidFill>
                  <a:srgbClr val="0B49CB"/>
                </a:solidFill>
                <a:latin typeface="Abadi" panose="020B0604020104020204"/>
              </a:rPr>
              <a:t>Can we predict if we new launches will be successful based on our trained model. What will be the accuracy of our predictions?</a:t>
            </a:r>
            <a:endParaRPr lang="en-IN" sz="1600" dirty="0">
              <a:solidFill>
                <a:srgbClr val="0B49CB"/>
              </a:solidFill>
              <a:latin typeface="Abadi" panose="020B0604020104020204"/>
            </a:endParaRPr>
          </a:p>
          <a:p>
            <a:pPr lvl="1" algn="just"/>
            <a:endParaRPr lang="en-IN" sz="1600" dirty="0">
              <a:solidFill>
                <a:srgbClr val="0B49CB"/>
              </a:solidFill>
              <a:latin typeface="Abadi" panose="020B0604020104020204"/>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52019" y="5534515"/>
            <a:ext cx="10551583" cy="491058"/>
          </a:xfrm>
          <a:prstGeom prst="rect">
            <a:avLst/>
          </a:prstGeom>
        </p:spPr>
        <p:txBody>
          <a:bodyPr lIns="91440" tIns="45720" rIns="91440" bIns="45720" anchor="t">
            <a:normAutofit/>
          </a:bodyPr>
          <a:lstStyle/>
          <a:p>
            <a:r>
              <a:rPr lang="en-IN" sz="2000" dirty="0">
                <a:solidFill>
                  <a:srgbClr val="0B49CB"/>
                </a:solidFill>
                <a:latin typeface="Abadi" panose="020B0604020104020204"/>
              </a:rPr>
              <a:t>The KSC LC-39A has almost a 77% of success ratio and a 23% failure ratio.</a:t>
            </a: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GB" dirty="0">
                <a:solidFill>
                  <a:srgbClr val="0B49CB"/>
                </a:solidFill>
                <a:latin typeface="Abadi"/>
              </a:rPr>
              <a:t>SITE WITH HIGHEST LAUNCH SUCCESS RATIO</a:t>
            </a:r>
            <a:endParaRPr lang="en-US"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021051"/>
            <a:ext cx="10687961" cy="2580111"/>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70011" y="1919976"/>
            <a:ext cx="10414000" cy="2483465"/>
          </a:xfrm>
          <a:prstGeom prst="rect">
            <a:avLst/>
          </a:prstGeom>
        </p:spPr>
      </p:pic>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sp>
        <p:nvSpPr>
          <p:cNvPr id="6" name="Content Placeholder 4">
            <a:extLst>
              <a:ext uri="{FF2B5EF4-FFF2-40B4-BE49-F238E27FC236}">
                <a16:creationId xmlns:a16="http://schemas.microsoft.com/office/drawing/2014/main" id="{85D9F803-CDBC-C74C-AF1B-2B5937D1C241}"/>
              </a:ext>
            </a:extLst>
          </p:cNvPr>
          <p:cNvSpPr txBox="1">
            <a:spLocks/>
          </p:cNvSpPr>
          <p:nvPr/>
        </p:nvSpPr>
        <p:spPr>
          <a:xfrm>
            <a:off x="752019" y="5534515"/>
            <a:ext cx="10551583" cy="4910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2000" dirty="0">
                <a:solidFill>
                  <a:srgbClr val="0B49CB"/>
                </a:solidFill>
                <a:latin typeface="Abadi" panose="020B0604020104020204"/>
              </a:rPr>
              <a:t>FT booster have highest success rate while v1.1 have least success rate.</a:t>
            </a:r>
          </a:p>
          <a:p>
            <a:endParaRPr lang="en-US" dirty="0"/>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1546166" y="2510443"/>
            <a:ext cx="282633" cy="369332"/>
          </a:xfrm>
          <a:prstGeom prst="rect">
            <a:avLst/>
          </a:prstGeom>
          <a:solidFill>
            <a:srgbClr val="0B49CB"/>
          </a:solidFill>
        </p:spPr>
        <p:txBody>
          <a:bodyPr wrap="square" rtlCol="0">
            <a:spAutoFit/>
          </a:bodyPr>
          <a:lstStyle/>
          <a:p>
            <a:r>
              <a:rPr lang="en-US" dirty="0">
                <a:solidFill>
                  <a:schemeClr val="bg1"/>
                </a:solidFill>
              </a:rPr>
              <a:t>5</a:t>
            </a:r>
            <a:endParaRPr lang="en-IN" dirty="0">
              <a:solidFill>
                <a:schemeClr val="bg1"/>
              </a:solidFill>
            </a:endParaRP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5708812"/>
            <a:ext cx="10515600" cy="1035159"/>
          </a:xfrm>
          <a:prstGeom prst="rect">
            <a:avLst/>
          </a:prstGeom>
        </p:spPr>
        <p:txBody>
          <a:bodyPr vert="horz" lIns="91440" tIns="45720" rIns="91440" bIns="45720" rtlCol="0" anchor="t">
            <a:normAutofit/>
          </a:bodyPr>
          <a:lstStyle/>
          <a:p>
            <a:pPr algn="just"/>
            <a:r>
              <a:rPr lang="en-GB" sz="2000" dirty="0">
                <a:solidFill>
                  <a:srgbClr val="154CCB"/>
                </a:solidFill>
                <a:latin typeface="Abadi" panose="020B0604020104020204"/>
              </a:rPr>
              <a:t>The best model based on the accuracy is a </a:t>
            </a:r>
            <a:r>
              <a:rPr lang="en-GB" sz="2000" b="1" dirty="0">
                <a:solidFill>
                  <a:srgbClr val="154CCB"/>
                </a:solidFill>
                <a:latin typeface="Abadi" panose="020B0604020104020204"/>
              </a:rPr>
              <a:t>Decision Tree </a:t>
            </a:r>
            <a:r>
              <a:rPr lang="en-GB" sz="2000" dirty="0">
                <a:solidFill>
                  <a:srgbClr val="154CCB"/>
                </a:solidFill>
                <a:latin typeface="Abadi" panose="020B0604020104020204"/>
              </a:rPr>
              <a:t>Classifier with a </a:t>
            </a:r>
            <a:r>
              <a:rPr lang="en-IN" sz="2000" dirty="0">
                <a:solidFill>
                  <a:srgbClr val="154CCB"/>
                </a:solidFill>
                <a:latin typeface="Abadi" panose="020B0604020104020204"/>
              </a:rPr>
              <a:t>score of 0.884.</a:t>
            </a:r>
            <a:endParaRPr lang="en-US" sz="1800" dirty="0">
              <a:solidFill>
                <a:srgbClr val="154CCB"/>
              </a:solidFill>
              <a:latin typeface="Abadi" panose="020B0604020104020204"/>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9632" y="1420462"/>
            <a:ext cx="6176357" cy="408753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6220993" cy="4210396"/>
          </a:xfrm>
          <a:prstGeom prst="rect">
            <a:avLst/>
          </a:prstGeom>
        </p:spPr>
        <p:txBody>
          <a:bodyPr>
            <a:noAutofit/>
          </a:bodyPr>
          <a:lstStyle/>
          <a:p>
            <a:pPr algn="just">
              <a:lnSpc>
                <a:spcPct val="100000"/>
              </a:lnSpc>
              <a:spcBef>
                <a:spcPts val="1400"/>
              </a:spcBef>
            </a:pPr>
            <a:r>
              <a:rPr lang="en-GB" sz="1600" dirty="0">
                <a:solidFill>
                  <a:srgbClr val="154CCB"/>
                </a:solidFill>
                <a:latin typeface="Abadi" panose="020B0604020104020204" pitchFamily="34" charset="0"/>
              </a:rPr>
              <a:t>The Confusion Matrix of the Decision Tree Classifier</a:t>
            </a:r>
          </a:p>
          <a:p>
            <a:pPr lvl="1" algn="just">
              <a:lnSpc>
                <a:spcPct val="100000"/>
              </a:lnSpc>
              <a:spcBef>
                <a:spcPts val="1400"/>
              </a:spcBef>
            </a:pPr>
            <a:r>
              <a:rPr lang="en-GB" sz="1600" dirty="0">
                <a:solidFill>
                  <a:srgbClr val="154CCB"/>
                </a:solidFill>
                <a:latin typeface="Abadi" panose="020B0604020104020204" pitchFamily="34" charset="0"/>
              </a:rPr>
              <a:t>True Positive : 12</a:t>
            </a:r>
          </a:p>
          <a:p>
            <a:pPr lvl="1" algn="just">
              <a:lnSpc>
                <a:spcPct val="100000"/>
              </a:lnSpc>
              <a:spcBef>
                <a:spcPts val="1400"/>
              </a:spcBef>
            </a:pPr>
            <a:r>
              <a:rPr lang="en-GB" sz="1600" dirty="0">
                <a:solidFill>
                  <a:srgbClr val="154CCB"/>
                </a:solidFill>
                <a:latin typeface="Abadi" panose="020B0604020104020204" pitchFamily="34" charset="0"/>
              </a:rPr>
              <a:t>False Negative : 0</a:t>
            </a:r>
          </a:p>
          <a:p>
            <a:pPr lvl="1" algn="just">
              <a:lnSpc>
                <a:spcPct val="100000"/>
              </a:lnSpc>
              <a:spcBef>
                <a:spcPts val="1400"/>
              </a:spcBef>
            </a:pPr>
            <a:r>
              <a:rPr lang="en-GB" sz="1600" dirty="0">
                <a:solidFill>
                  <a:srgbClr val="154CCB"/>
                </a:solidFill>
                <a:latin typeface="Abadi" panose="020B0604020104020204" pitchFamily="34" charset="0"/>
              </a:rPr>
              <a:t>True Negative : 3</a:t>
            </a:r>
          </a:p>
          <a:p>
            <a:pPr lvl="1" algn="just">
              <a:lnSpc>
                <a:spcPct val="100000"/>
              </a:lnSpc>
              <a:spcBef>
                <a:spcPts val="1400"/>
              </a:spcBef>
            </a:pPr>
            <a:r>
              <a:rPr lang="en-GB" sz="1600" dirty="0">
                <a:solidFill>
                  <a:srgbClr val="154CCB"/>
                </a:solidFill>
                <a:latin typeface="Abadi" panose="020B0604020104020204" pitchFamily="34" charset="0"/>
              </a:rPr>
              <a:t>False Positive : 3</a:t>
            </a:r>
          </a:p>
          <a:p>
            <a:pPr algn="just">
              <a:lnSpc>
                <a:spcPct val="100000"/>
              </a:lnSpc>
              <a:spcBef>
                <a:spcPts val="1400"/>
              </a:spcBef>
            </a:pPr>
            <a:r>
              <a:rPr lang="en-GB" sz="1600" dirty="0">
                <a:solidFill>
                  <a:srgbClr val="154CCB"/>
                </a:solidFill>
                <a:latin typeface="Abadi" panose="020B0604020104020204" pitchFamily="34" charset="0"/>
              </a:rPr>
              <a:t>The model is quite interesting as it predicts a lot of times the good labels, however 3 times it predicted the success of the mission and the mission failed. Reducing the amount of False Positive would be a good idea to avoid spending Millions and years of work.</a:t>
            </a:r>
          </a:p>
          <a:p>
            <a:pPr algn="just">
              <a:lnSpc>
                <a:spcPct val="100000"/>
              </a:lnSpc>
              <a:spcBef>
                <a:spcPts val="1400"/>
              </a:spcBef>
            </a:pPr>
            <a:r>
              <a:rPr lang="en-GB" sz="1600" dirty="0">
                <a:solidFill>
                  <a:srgbClr val="154CCB"/>
                </a:solidFill>
                <a:latin typeface="Abadi" panose="020B0604020104020204" pitchFamily="34" charset="0"/>
              </a:rPr>
              <a:t>It could be done using Boosting or maybe look at a model with a lower accuracy but a better precision.</a:t>
            </a:r>
            <a:endParaRPr lang="en-US" sz="1600" dirty="0">
              <a:solidFill>
                <a:srgbClr val="154CCB"/>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8752" y="2204247"/>
            <a:ext cx="4571428" cy="353015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3079331"/>
          </a:xfrm>
          <a:prstGeom prst="rect">
            <a:avLst/>
          </a:prstGeom>
        </p:spPr>
        <p:txBody>
          <a:bodyPr>
            <a:normAutofit/>
          </a:bodyPr>
          <a:lstStyle/>
          <a:p>
            <a:pPr algn="just"/>
            <a:r>
              <a:rPr lang="en-GB" sz="2000" dirty="0">
                <a:solidFill>
                  <a:srgbClr val="154CCB"/>
                </a:solidFill>
                <a:latin typeface="Abadi" panose="020B0604020104020204"/>
              </a:rPr>
              <a:t>There are many parameters when considering launching rockets in space.</a:t>
            </a:r>
          </a:p>
          <a:p>
            <a:pPr algn="just"/>
            <a:r>
              <a:rPr lang="en-GB" sz="2000" dirty="0">
                <a:solidFill>
                  <a:srgbClr val="154CCB"/>
                </a:solidFill>
                <a:latin typeface="Abadi" panose="020B0604020104020204"/>
              </a:rPr>
              <a:t>The Booster version is definitely one of this essential parameter.</a:t>
            </a:r>
          </a:p>
          <a:p>
            <a:pPr algn="just"/>
            <a:r>
              <a:rPr lang="en-GB" sz="2000" dirty="0">
                <a:solidFill>
                  <a:srgbClr val="154CCB"/>
                </a:solidFill>
                <a:latin typeface="Abadi" panose="020B0604020104020204"/>
              </a:rPr>
              <a:t>The Orbit, Payload Mass are also important.</a:t>
            </a:r>
          </a:p>
          <a:p>
            <a:pPr algn="just"/>
            <a:r>
              <a:rPr lang="en-GB" sz="2000" dirty="0">
                <a:solidFill>
                  <a:srgbClr val="154CCB"/>
                </a:solidFill>
                <a:latin typeface="Abadi" panose="020B0604020104020204"/>
              </a:rPr>
              <a:t>Machine Learning models can really helps to understand if a mission will be a success or a failure as it will learn from data of all previous launches. As we saw a model is able to predict with a high accuracy the reliability of a mission.</a:t>
            </a:r>
          </a:p>
          <a:p>
            <a:pPr algn="just"/>
            <a:r>
              <a:rPr lang="en-GB" sz="2000" dirty="0">
                <a:solidFill>
                  <a:srgbClr val="154CCB"/>
                </a:solidFill>
                <a:latin typeface="Abadi" panose="020B0604020104020204"/>
              </a:rPr>
              <a:t>However, more data would be useful to have better, I have no doubt that engineer and scientists use these data in their predictions.</a:t>
            </a:r>
            <a:endParaRPr lang="en-US" sz="1600" dirty="0">
              <a:solidFill>
                <a:srgbClr val="154CCB"/>
              </a:solidFill>
              <a:latin typeface="Abadi" panose="020B0604020104020204"/>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GB" sz="6400" dirty="0">
                <a:solidFill>
                  <a:srgbClr val="0B49CB"/>
                </a:solidFill>
                <a:latin typeface="Abadi"/>
              </a:rPr>
              <a:t>Data was collected using the SpaceX REST API and Wikipedia Web scrapping using python BeautifulSoup.</a:t>
            </a:r>
            <a:r>
              <a:rPr lang="en-US" sz="6400" dirty="0">
                <a:solidFill>
                  <a:schemeClr val="bg2">
                    <a:lumMod val="50000"/>
                  </a:schemeClr>
                </a:solidFill>
                <a:latin typeface="Abadi"/>
              </a:rPr>
              <a:t> </a:t>
            </a: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GB" sz="6400" dirty="0">
                <a:solidFill>
                  <a:srgbClr val="0B49CB"/>
                </a:solidFill>
                <a:latin typeface="Abadi"/>
              </a:rPr>
              <a:t>Data was processed using python pandas and numpy library.</a:t>
            </a:r>
          </a:p>
          <a:p>
            <a:pPr algn="just">
              <a:lnSpc>
                <a:spcPct val="120000"/>
              </a:lnSpc>
              <a:spcBef>
                <a:spcPts val="1400"/>
              </a:spcBef>
            </a:pPr>
            <a:r>
              <a:rPr lang="en-US" sz="92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GB" sz="6400" dirty="0">
                <a:solidFill>
                  <a:srgbClr val="0B49CB"/>
                </a:solidFill>
                <a:latin typeface="Abadi"/>
              </a:rPr>
              <a:t>Classification models (Experiment usability and compatibility of SVM, Tree maps, KNN, Logistic</a:t>
            </a:r>
          </a:p>
          <a:p>
            <a:pPr lvl="1" algn="just">
              <a:lnSpc>
                <a:spcPct val="120000"/>
              </a:lnSpc>
              <a:spcBef>
                <a:spcPts val="1400"/>
              </a:spcBef>
            </a:pPr>
            <a:r>
              <a:rPr lang="en-GB" sz="6400" dirty="0">
                <a:solidFill>
                  <a:srgbClr val="0B49CB"/>
                </a:solidFill>
                <a:latin typeface="Abadi"/>
              </a:rPr>
              <a:t>Regression optimizing parameters) were built, evaluated and tuned using sklearn.</a:t>
            </a:r>
            <a:endParaRPr lang="en-US" sz="6400" dirty="0">
              <a:solidFill>
                <a:srgbClr val="0B49CB"/>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is collected: </a:t>
            </a:r>
          </a:p>
          <a:p>
            <a:pPr marL="800100" lvl="1" indent="-342900">
              <a:lnSpc>
                <a:spcPct val="100000"/>
              </a:lnSpc>
              <a:spcBef>
                <a:spcPts val="1400"/>
              </a:spcBef>
              <a:buFont typeface="+mj-lt"/>
              <a:buAutoNum type="arabicPeriod"/>
            </a:pPr>
            <a:r>
              <a:rPr lang="en-US" sz="1600" dirty="0">
                <a:solidFill>
                  <a:srgbClr val="0B49CB"/>
                </a:solidFill>
                <a:latin typeface="Abadi" panose="020B0604020104020204" pitchFamily="34" charset="0"/>
              </a:rPr>
              <a:t>Using SpaceX API.</a:t>
            </a:r>
          </a:p>
          <a:p>
            <a:pPr marL="800100" lvl="1" indent="-342900">
              <a:lnSpc>
                <a:spcPct val="100000"/>
              </a:lnSpc>
              <a:spcBef>
                <a:spcPts val="1400"/>
              </a:spcBef>
              <a:buFont typeface="+mj-lt"/>
              <a:buAutoNum type="arabicPeriod"/>
            </a:pPr>
            <a:r>
              <a:rPr lang="en-US" sz="1600" dirty="0">
                <a:solidFill>
                  <a:srgbClr val="0B49CB"/>
                </a:solidFill>
                <a:latin typeface="Abadi" panose="020B0604020104020204" pitchFamily="34" charset="0"/>
              </a:rPr>
              <a:t>Using BeautifulSoup library to scrap data from the Wikipedia page.</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graphicFrame>
        <p:nvGraphicFramePr>
          <p:cNvPr id="7" name="Content Placeholder 6"/>
          <p:cNvGraphicFramePr>
            <a:graphicFrameLocks noGrp="1"/>
          </p:cNvGraphicFramePr>
          <p:nvPr>
            <p:ph idx="4294967295"/>
            <p:extLst>
              <p:ext uri="{D42A27DB-BD31-4B8C-83A1-F6EECF244321}">
                <p14:modId xmlns:p14="http://schemas.microsoft.com/office/powerpoint/2010/main" val="1330487720"/>
              </p:ext>
            </p:extLst>
          </p:nvPr>
        </p:nvGraphicFramePr>
        <p:xfrm>
          <a:off x="5910263" y="1792288"/>
          <a:ext cx="5461000" cy="4206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gn="just">
              <a:lnSpc>
                <a:spcPct val="100000"/>
              </a:lnSpc>
              <a:spcBef>
                <a:spcPts val="1400"/>
              </a:spcBef>
            </a:pPr>
            <a:r>
              <a:rPr lang="en-GB" sz="1600" dirty="0">
                <a:solidFill>
                  <a:srgbClr val="0B49CB"/>
                </a:solidFill>
                <a:latin typeface="Abadi"/>
              </a:rPr>
              <a:t>Request launch data from SpaceX URL using given API.</a:t>
            </a:r>
          </a:p>
          <a:p>
            <a:pPr algn="just">
              <a:lnSpc>
                <a:spcPct val="100000"/>
              </a:lnSpc>
              <a:spcBef>
                <a:spcPts val="1400"/>
              </a:spcBef>
            </a:pPr>
            <a:r>
              <a:rPr lang="en-GB" sz="1600" dirty="0">
                <a:solidFill>
                  <a:srgbClr val="0B49CB"/>
                </a:solidFill>
                <a:latin typeface="Abadi"/>
              </a:rPr>
              <a:t>Extract the data from the response.</a:t>
            </a:r>
          </a:p>
          <a:p>
            <a:pPr algn="just">
              <a:lnSpc>
                <a:spcPct val="100000"/>
              </a:lnSpc>
              <a:spcBef>
                <a:spcPts val="1400"/>
              </a:spcBef>
            </a:pPr>
            <a:r>
              <a:rPr lang="en-GB" sz="1600" dirty="0">
                <a:solidFill>
                  <a:srgbClr val="0B49CB"/>
                </a:solidFill>
                <a:latin typeface="Abadi"/>
              </a:rPr>
              <a:t>Pre-process and construct the data.</a:t>
            </a:r>
          </a:p>
          <a:p>
            <a:pPr algn="just">
              <a:lnSpc>
                <a:spcPct val="100000"/>
              </a:lnSpc>
              <a:spcBef>
                <a:spcPts val="1400"/>
              </a:spcBef>
            </a:pPr>
            <a:r>
              <a:rPr lang="en-GB" sz="1600" dirty="0">
                <a:solidFill>
                  <a:srgbClr val="0B49CB"/>
                </a:solidFill>
                <a:latin typeface="Abadi"/>
              </a:rPr>
              <a:t>Store the data in CSV file.</a:t>
            </a:r>
            <a:endParaRPr lang="en-US" dirty="0"/>
          </a:p>
          <a:p>
            <a:pPr>
              <a:lnSpc>
                <a:spcPct val="100000"/>
              </a:lnSpc>
              <a:spcBef>
                <a:spcPts val="1400"/>
              </a:spcBef>
            </a:pPr>
            <a:endParaRPr lang="en-US" sz="1600" dirty="0">
              <a:solidFill>
                <a:srgbClr val="7030A0"/>
              </a:solidFill>
              <a:latin typeface="Abadi"/>
              <a:hlinkClick r:id="rId8"/>
            </a:endParaRPr>
          </a:p>
          <a:p>
            <a:pPr>
              <a:lnSpc>
                <a:spcPct val="100000"/>
              </a:lnSpc>
              <a:spcBef>
                <a:spcPts val="1400"/>
              </a:spcBef>
            </a:pPr>
            <a:r>
              <a:rPr lang="en-US" sz="1600" dirty="0">
                <a:solidFill>
                  <a:srgbClr val="7030A0"/>
                </a:solidFill>
                <a:latin typeface="Abadi"/>
                <a:hlinkClick r:id="rId8"/>
              </a:rPr>
              <a:t>GitHub</a:t>
            </a:r>
            <a:endParaRPr lang="en-US" sz="1600" dirty="0">
              <a:solidFill>
                <a:srgbClr val="7030A0"/>
              </a:solidFill>
              <a:latin typeface="Abadi"/>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317567"/>
          </a:xfrm>
          <a:prstGeom prst="rect">
            <a:avLst/>
          </a:prstGeom>
        </p:spPr>
        <p:txBody>
          <a:bodyPr lIns="91440" tIns="45720" rIns="91440" bIns="45720" anchor="t">
            <a:noAutofit/>
          </a:bodyPr>
          <a:lstStyle/>
          <a:p>
            <a:pPr>
              <a:lnSpc>
                <a:spcPct val="100000"/>
              </a:lnSpc>
              <a:spcBef>
                <a:spcPts val="1400"/>
              </a:spcBef>
            </a:pPr>
            <a:r>
              <a:rPr lang="en-GB" sz="1600" dirty="0">
                <a:solidFill>
                  <a:srgbClr val="0B49CB"/>
                </a:solidFill>
                <a:latin typeface="Abadi" panose="020B0604020104020204" pitchFamily="34" charset="0"/>
              </a:rPr>
              <a:t>Request for the Wikipedia page.</a:t>
            </a:r>
          </a:p>
          <a:p>
            <a:pPr>
              <a:lnSpc>
                <a:spcPct val="100000"/>
              </a:lnSpc>
              <a:spcBef>
                <a:spcPts val="1400"/>
              </a:spcBef>
            </a:pPr>
            <a:r>
              <a:rPr lang="en-GB" sz="1600" dirty="0">
                <a:solidFill>
                  <a:srgbClr val="0B49CB"/>
                </a:solidFill>
                <a:latin typeface="Abadi" panose="020B0604020104020204" pitchFamily="34" charset="0"/>
              </a:rPr>
              <a:t>Parse the table data from html text using beautifulSoup4 library.</a:t>
            </a:r>
          </a:p>
          <a:p>
            <a:pPr>
              <a:lnSpc>
                <a:spcPct val="100000"/>
              </a:lnSpc>
              <a:spcBef>
                <a:spcPts val="1400"/>
              </a:spcBef>
            </a:pPr>
            <a:r>
              <a:rPr lang="en-GB" sz="1600" dirty="0">
                <a:solidFill>
                  <a:srgbClr val="0B49CB"/>
                </a:solidFill>
                <a:latin typeface="Abadi" panose="020B0604020104020204" pitchFamily="34" charset="0"/>
              </a:rPr>
              <a:t>Create pandas data frame from table data.</a:t>
            </a:r>
          </a:p>
          <a:p>
            <a:pPr>
              <a:lnSpc>
                <a:spcPct val="100000"/>
              </a:lnSpc>
              <a:spcBef>
                <a:spcPts val="1400"/>
              </a:spcBef>
            </a:pPr>
            <a:r>
              <a:rPr lang="en-GB" sz="1600" dirty="0">
                <a:solidFill>
                  <a:srgbClr val="0B49CB"/>
                </a:solidFill>
                <a:latin typeface="Abadi" panose="020B0604020104020204" pitchFamily="34" charset="0"/>
              </a:rPr>
              <a:t>Construct the data and store it in CSV.</a:t>
            </a:r>
          </a:p>
          <a:p>
            <a:pPr>
              <a:lnSpc>
                <a:spcPct val="100000"/>
              </a:lnSpc>
              <a:spcBef>
                <a:spcPts val="1400"/>
              </a:spcBef>
            </a:pPr>
            <a:r>
              <a:rPr lang="en-GB" sz="1600" dirty="0">
                <a:solidFill>
                  <a:srgbClr val="7030A0"/>
                </a:solidFill>
                <a:latin typeface="Abadi" panose="020B0604020104020204" pitchFamily="34" charset="0"/>
                <a:hlinkClick r:id="rId3"/>
              </a:rPr>
              <a:t>GitHub</a:t>
            </a:r>
            <a:endParaRPr lang="en-US" sz="1600" dirty="0">
              <a:solidFill>
                <a:srgbClr val="7030A0"/>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p:cNvGraphicFramePr/>
          <p:nvPr>
            <p:extLst>
              <p:ext uri="{D42A27DB-BD31-4B8C-83A1-F6EECF244321}">
                <p14:modId xmlns:p14="http://schemas.microsoft.com/office/powerpoint/2010/main" val="594936366"/>
              </p:ext>
            </p:extLst>
          </p:nvPr>
        </p:nvGraphicFramePr>
        <p:xfrm>
          <a:off x="5910262" y="1792287"/>
          <a:ext cx="5461000" cy="42068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759</TotalTime>
  <Words>2407</Words>
  <Application>Microsoft Office PowerPoint</Application>
  <PresentationFormat>Widescreen</PresentationFormat>
  <Paragraphs>324</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Ram Kiran Devireddy</cp:lastModifiedBy>
  <cp:revision>223</cp:revision>
  <dcterms:created xsi:type="dcterms:W3CDTF">2021-04-29T18:58:34Z</dcterms:created>
  <dcterms:modified xsi:type="dcterms:W3CDTF">2021-09-13T17:31:51Z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